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96" r:id="rId4"/>
    <p:sldId id="300" r:id="rId5"/>
    <p:sldId id="292" r:id="rId6"/>
    <p:sldId id="301" r:id="rId7"/>
    <p:sldId id="283" r:id="rId8"/>
    <p:sldId id="272" r:id="rId9"/>
    <p:sldId id="257" r:id="rId10"/>
    <p:sldId id="267" r:id="rId11"/>
    <p:sldId id="298" r:id="rId12"/>
    <p:sldId id="286" r:id="rId13"/>
    <p:sldId id="299" r:id="rId14"/>
    <p:sldId id="290" r:id="rId15"/>
    <p:sldId id="30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9" autoAdjust="0"/>
    <p:restoredTop sz="94660"/>
  </p:normalViewPr>
  <p:slideViewPr>
    <p:cSldViewPr snapToGrid="0">
      <p:cViewPr varScale="1">
        <p:scale>
          <a:sx n="68" d="100"/>
          <a:sy n="68" d="100"/>
        </p:scale>
        <p:origin x="531" y="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7F4888-82BD-4F87-B52C-F66B2BEFD210}"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F856B-C8D5-4683-9D5B-E0A31379A203}" type="slidenum">
              <a:rPr lang="en-US" smtClean="0"/>
              <a:t>‹#›</a:t>
            </a:fld>
            <a:endParaRPr lang="en-US"/>
          </a:p>
        </p:txBody>
      </p:sp>
    </p:spTree>
    <p:extLst>
      <p:ext uri="{BB962C8B-B14F-4D97-AF65-F5344CB8AC3E}">
        <p14:creationId xmlns:p14="http://schemas.microsoft.com/office/powerpoint/2010/main" val="1023233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F4888-82BD-4F87-B52C-F66B2BEFD210}"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F856B-C8D5-4683-9D5B-E0A31379A203}" type="slidenum">
              <a:rPr lang="en-US" smtClean="0"/>
              <a:t>‹#›</a:t>
            </a:fld>
            <a:endParaRPr lang="en-US"/>
          </a:p>
        </p:txBody>
      </p:sp>
    </p:spTree>
    <p:extLst>
      <p:ext uri="{BB962C8B-B14F-4D97-AF65-F5344CB8AC3E}">
        <p14:creationId xmlns:p14="http://schemas.microsoft.com/office/powerpoint/2010/main" val="3080898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F4888-82BD-4F87-B52C-F66B2BEFD210}"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F856B-C8D5-4683-9D5B-E0A31379A203}" type="slidenum">
              <a:rPr lang="en-US" smtClean="0"/>
              <a:t>‹#›</a:t>
            </a:fld>
            <a:endParaRPr lang="en-US"/>
          </a:p>
        </p:txBody>
      </p:sp>
    </p:spTree>
    <p:extLst>
      <p:ext uri="{BB962C8B-B14F-4D97-AF65-F5344CB8AC3E}">
        <p14:creationId xmlns:p14="http://schemas.microsoft.com/office/powerpoint/2010/main" val="3340042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F4888-82BD-4F87-B52C-F66B2BEFD210}"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F856B-C8D5-4683-9D5B-E0A31379A203}" type="slidenum">
              <a:rPr lang="en-US" smtClean="0"/>
              <a:t>‹#›</a:t>
            </a:fld>
            <a:endParaRPr lang="en-US"/>
          </a:p>
        </p:txBody>
      </p:sp>
    </p:spTree>
    <p:extLst>
      <p:ext uri="{BB962C8B-B14F-4D97-AF65-F5344CB8AC3E}">
        <p14:creationId xmlns:p14="http://schemas.microsoft.com/office/powerpoint/2010/main" val="772214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7F4888-82BD-4F87-B52C-F66B2BEFD210}" type="datetimeFigureOut">
              <a:rPr lang="en-US" smtClean="0"/>
              <a:t>6/25/2021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F856B-C8D5-4683-9D5B-E0A31379A203}" type="slidenum">
              <a:rPr lang="en-US" smtClean="0"/>
              <a:t>‹#›</a:t>
            </a:fld>
            <a:endParaRPr lang="en-US"/>
          </a:p>
        </p:txBody>
      </p:sp>
    </p:spTree>
    <p:extLst>
      <p:ext uri="{BB962C8B-B14F-4D97-AF65-F5344CB8AC3E}">
        <p14:creationId xmlns:p14="http://schemas.microsoft.com/office/powerpoint/2010/main" val="205434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7F4888-82BD-4F87-B52C-F66B2BEFD210}"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F856B-C8D5-4683-9D5B-E0A31379A203}" type="slidenum">
              <a:rPr lang="en-US" smtClean="0"/>
              <a:t>‹#›</a:t>
            </a:fld>
            <a:endParaRPr lang="en-US"/>
          </a:p>
        </p:txBody>
      </p:sp>
    </p:spTree>
    <p:extLst>
      <p:ext uri="{BB962C8B-B14F-4D97-AF65-F5344CB8AC3E}">
        <p14:creationId xmlns:p14="http://schemas.microsoft.com/office/powerpoint/2010/main" val="221599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F4888-82BD-4F87-B52C-F66B2BEFD210}" type="datetimeFigureOut">
              <a:rPr lang="en-US" smtClean="0"/>
              <a:t>6/25/2021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6F856B-C8D5-4683-9D5B-E0A31379A203}" type="slidenum">
              <a:rPr lang="en-US" smtClean="0"/>
              <a:t>‹#›</a:t>
            </a:fld>
            <a:endParaRPr lang="en-US"/>
          </a:p>
        </p:txBody>
      </p:sp>
    </p:spTree>
    <p:extLst>
      <p:ext uri="{BB962C8B-B14F-4D97-AF65-F5344CB8AC3E}">
        <p14:creationId xmlns:p14="http://schemas.microsoft.com/office/powerpoint/2010/main" val="104965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F4888-82BD-4F87-B52C-F66B2BEFD210}" type="datetimeFigureOut">
              <a:rPr lang="en-US" smtClean="0"/>
              <a:t>6/25/2021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6F856B-C8D5-4683-9D5B-E0A31379A203}" type="slidenum">
              <a:rPr lang="en-US" smtClean="0"/>
              <a:t>‹#›</a:t>
            </a:fld>
            <a:endParaRPr lang="en-US"/>
          </a:p>
        </p:txBody>
      </p:sp>
    </p:spTree>
    <p:extLst>
      <p:ext uri="{BB962C8B-B14F-4D97-AF65-F5344CB8AC3E}">
        <p14:creationId xmlns:p14="http://schemas.microsoft.com/office/powerpoint/2010/main" val="280509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F4888-82BD-4F87-B52C-F66B2BEFD210}" type="datetimeFigureOut">
              <a:rPr lang="en-US" smtClean="0"/>
              <a:t>6/25/2021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6F856B-C8D5-4683-9D5B-E0A31379A203}" type="slidenum">
              <a:rPr lang="en-US" smtClean="0"/>
              <a:t>‹#›</a:t>
            </a:fld>
            <a:endParaRPr lang="en-US"/>
          </a:p>
        </p:txBody>
      </p:sp>
    </p:spTree>
    <p:extLst>
      <p:ext uri="{BB962C8B-B14F-4D97-AF65-F5344CB8AC3E}">
        <p14:creationId xmlns:p14="http://schemas.microsoft.com/office/powerpoint/2010/main" val="2805818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F4888-82BD-4F87-B52C-F66B2BEFD210}"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F856B-C8D5-4683-9D5B-E0A31379A203}" type="slidenum">
              <a:rPr lang="en-US" smtClean="0"/>
              <a:t>‹#›</a:t>
            </a:fld>
            <a:endParaRPr lang="en-US"/>
          </a:p>
        </p:txBody>
      </p:sp>
    </p:spTree>
    <p:extLst>
      <p:ext uri="{BB962C8B-B14F-4D97-AF65-F5344CB8AC3E}">
        <p14:creationId xmlns:p14="http://schemas.microsoft.com/office/powerpoint/2010/main" val="40619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F4888-82BD-4F87-B52C-F66B2BEFD210}" type="datetimeFigureOut">
              <a:rPr lang="en-US" smtClean="0"/>
              <a:t>6/25/2021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6F856B-C8D5-4683-9D5B-E0A31379A203}" type="slidenum">
              <a:rPr lang="en-US" smtClean="0"/>
              <a:t>‹#›</a:t>
            </a:fld>
            <a:endParaRPr lang="en-US"/>
          </a:p>
        </p:txBody>
      </p:sp>
    </p:spTree>
    <p:extLst>
      <p:ext uri="{BB962C8B-B14F-4D97-AF65-F5344CB8AC3E}">
        <p14:creationId xmlns:p14="http://schemas.microsoft.com/office/powerpoint/2010/main" val="30796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F4888-82BD-4F87-B52C-F66B2BEFD210}" type="datetimeFigureOut">
              <a:rPr lang="en-US" smtClean="0"/>
              <a:t>6/25/2021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F856B-C8D5-4683-9D5B-E0A31379A203}" type="slidenum">
              <a:rPr lang="en-US" smtClean="0"/>
              <a:t>‹#›</a:t>
            </a:fld>
            <a:endParaRPr lang="en-US"/>
          </a:p>
        </p:txBody>
      </p:sp>
    </p:spTree>
    <p:extLst>
      <p:ext uri="{BB962C8B-B14F-4D97-AF65-F5344CB8AC3E}">
        <p14:creationId xmlns:p14="http://schemas.microsoft.com/office/powerpoint/2010/main" val="2295713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p:cNvSpPr>
          <p:nvPr>
            <p:ph type="ctrTitle"/>
          </p:nvPr>
        </p:nvSpPr>
        <p:spPr>
          <a:xfrm>
            <a:off x="288388" y="529934"/>
            <a:ext cx="11662117" cy="3011756"/>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4400" b="1" cap="all" dirty="0">
                <a:solidFill>
                  <a:srgbClr val="191919"/>
                </a:solidFill>
                <a:effectLst/>
                <a:ea typeface="Calibri" panose="020F0502020204030204" pitchFamily="34" charset="0"/>
                <a:cs typeface="Times New Roman" panose="02020603050405020304" pitchFamily="18" charset="0"/>
              </a:rPr>
              <a:t>NEXT FIFTY YEARS: EFFECTS OF CLIMATE CHANGE THAT MAY IMPACT THE</a:t>
            </a:r>
            <a:br>
              <a:rPr lang="en-US" sz="4400" dirty="0">
                <a:effectLst/>
                <a:ea typeface="Calibri" panose="020F0502020204030204" pitchFamily="34" charset="0"/>
                <a:cs typeface="Times New Roman" panose="02020603050405020304" pitchFamily="18" charset="0"/>
              </a:rPr>
            </a:br>
            <a:r>
              <a:rPr lang="en-US" sz="4400" b="1" cap="all" dirty="0">
                <a:solidFill>
                  <a:srgbClr val="191919"/>
                </a:solidFill>
                <a:ea typeface="Calibri" panose="020F0502020204030204" pitchFamily="34" charset="0"/>
                <a:cs typeface="Times New Roman" panose="02020603050405020304" pitchFamily="18" charset="0"/>
              </a:rPr>
              <a:t>Augustine Band of Cahuilla Indians </a:t>
            </a:r>
            <a:r>
              <a:rPr lang="en-US" sz="4400" b="1" cap="all" dirty="0">
                <a:solidFill>
                  <a:srgbClr val="191919"/>
                </a:solidFill>
                <a:effectLst/>
                <a:ea typeface="Calibri" panose="020F0502020204030204" pitchFamily="34" charset="0"/>
                <a:cs typeface="Times New Roman" panose="02020603050405020304" pitchFamily="18" charset="0"/>
              </a:rPr>
              <a:t>(ABCI) </a:t>
            </a:r>
            <a:endParaRPr lang="en-US" sz="4400" dirty="0">
              <a:effectLs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2400" b="1" cap="all" dirty="0">
                <a:solidFill>
                  <a:srgbClr val="19191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2400" b="1" cap="all" dirty="0">
                <a:solidFill>
                  <a:srgbClr val="191919"/>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pic>
        <p:nvPicPr>
          <p:cNvPr id="6" name="Picture 5" descr="Finalized LOGO!">
            <a:extLst>
              <a:ext uri="{FF2B5EF4-FFF2-40B4-BE49-F238E27FC236}">
                <a16:creationId xmlns:a16="http://schemas.microsoft.com/office/drawing/2014/main" id="{A6DF6919-3522-4B11-B64A-A537683CD1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4369" y="3854547"/>
            <a:ext cx="2419644" cy="2257865"/>
          </a:xfrm>
          <a:prstGeom prst="rect">
            <a:avLst/>
          </a:prstGeom>
          <a:noFill/>
          <a:ln>
            <a:noFill/>
          </a:ln>
        </p:spPr>
      </p:pic>
    </p:spTree>
    <p:extLst>
      <p:ext uri="{BB962C8B-B14F-4D97-AF65-F5344CB8AC3E}">
        <p14:creationId xmlns:p14="http://schemas.microsoft.com/office/powerpoint/2010/main" val="291311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571222" y="1300766"/>
            <a:ext cx="8422784" cy="5344732"/>
          </a:xfrm>
          <a:prstGeom prst="rect">
            <a:avLst/>
          </a:prstGeom>
          <a:noFill/>
          <a:ln>
            <a:noFill/>
          </a:ln>
        </p:spPr>
      </p:pic>
      <p:sp>
        <p:nvSpPr>
          <p:cNvPr id="4" name="Title 1"/>
          <p:cNvSpPr>
            <a:spLocks noGrp="1"/>
          </p:cNvSpPr>
          <p:nvPr>
            <p:ph type="title"/>
          </p:nvPr>
        </p:nvSpPr>
        <p:spPr>
          <a:xfrm>
            <a:off x="825321" y="0"/>
            <a:ext cx="10515600" cy="1171978"/>
          </a:xfrm>
        </p:spPr>
        <p:txBody>
          <a:bodyPr>
            <a:noAutofit/>
          </a:bodyPr>
          <a:lstStyle/>
          <a:p>
            <a:r>
              <a:rPr lang="en-US" sz="2400" b="1" dirty="0"/>
              <a:t>The PDSI is a Drought Index Based on Temperatures, Precipitation and Evaporation – the Trend is for Increasing Drought, Interspersed with Wet Periods</a:t>
            </a:r>
          </a:p>
        </p:txBody>
      </p:sp>
    </p:spTree>
    <p:extLst>
      <p:ext uri="{BB962C8B-B14F-4D97-AF65-F5344CB8AC3E}">
        <p14:creationId xmlns:p14="http://schemas.microsoft.com/office/powerpoint/2010/main" val="169546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806F4F-53A7-48E6-9B66-D4C87494CF2E}"/>
              </a:ext>
            </a:extLst>
          </p:cNvPr>
          <p:cNvSpPr txBox="1"/>
          <p:nvPr/>
        </p:nvSpPr>
        <p:spPr>
          <a:xfrm>
            <a:off x="181973" y="6388727"/>
            <a:ext cx="11828054" cy="400110"/>
          </a:xfrm>
          <a:prstGeom prst="rect">
            <a:avLst/>
          </a:prstGeom>
          <a:noFill/>
        </p:spPr>
        <p:txBody>
          <a:bodyPr wrap="square">
            <a:spAutoFit/>
          </a:bodyPr>
          <a:lstStyle/>
          <a:p>
            <a:r>
              <a:rPr lang="en-US" sz="1000" dirty="0"/>
              <a:t>https://water.ca.gov/-/media/DWR-Website/Web-Pages/Programs/Groundwater-Management/Data-and-Tools/Files/Statewide-Reports/California-Groundwater-Update-2013/California-Groundwater-Update-2013---Chapter-12-ColoradoRiver.pdf</a:t>
            </a:r>
          </a:p>
        </p:txBody>
      </p:sp>
      <p:pic>
        <p:nvPicPr>
          <p:cNvPr id="5" name="Picture 4">
            <a:extLst>
              <a:ext uri="{FF2B5EF4-FFF2-40B4-BE49-F238E27FC236}">
                <a16:creationId xmlns:a16="http://schemas.microsoft.com/office/drawing/2014/main" id="{FC736104-DB76-48ED-8D74-D0BC6DC0BD5B}"/>
              </a:ext>
            </a:extLst>
          </p:cNvPr>
          <p:cNvPicPr>
            <a:picLocks noChangeAspect="1"/>
          </p:cNvPicPr>
          <p:nvPr/>
        </p:nvPicPr>
        <p:blipFill>
          <a:blip r:embed="rId2"/>
          <a:stretch>
            <a:fillRect/>
          </a:stretch>
        </p:blipFill>
        <p:spPr>
          <a:xfrm>
            <a:off x="244426" y="2927919"/>
            <a:ext cx="7980370" cy="3534352"/>
          </a:xfrm>
          <a:prstGeom prst="rect">
            <a:avLst/>
          </a:prstGeom>
        </p:spPr>
      </p:pic>
      <p:sp>
        <p:nvSpPr>
          <p:cNvPr id="6" name="Title 1">
            <a:extLst>
              <a:ext uri="{FF2B5EF4-FFF2-40B4-BE49-F238E27FC236}">
                <a16:creationId xmlns:a16="http://schemas.microsoft.com/office/drawing/2014/main" id="{6561E461-B048-4A0F-B6FB-382ADD084647}"/>
              </a:ext>
            </a:extLst>
          </p:cNvPr>
          <p:cNvSpPr txBox="1">
            <a:spLocks/>
          </p:cNvSpPr>
          <p:nvPr/>
        </p:nvSpPr>
        <p:spPr>
          <a:xfrm>
            <a:off x="648285" y="151594"/>
            <a:ext cx="11260015" cy="9894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Groundwater Levels in the Coachella Valley – Fluctuations from 1926-2011</a:t>
            </a:r>
          </a:p>
        </p:txBody>
      </p:sp>
      <p:sp>
        <p:nvSpPr>
          <p:cNvPr id="2" name="TextBox 1">
            <a:extLst>
              <a:ext uri="{FF2B5EF4-FFF2-40B4-BE49-F238E27FC236}">
                <a16:creationId xmlns:a16="http://schemas.microsoft.com/office/drawing/2014/main" id="{0C0BEF8E-012C-4915-BA1A-9E6DB985F015}"/>
              </a:ext>
            </a:extLst>
          </p:cNvPr>
          <p:cNvSpPr txBox="1"/>
          <p:nvPr/>
        </p:nvSpPr>
        <p:spPr>
          <a:xfrm>
            <a:off x="483577" y="1300628"/>
            <a:ext cx="11041966" cy="1815882"/>
          </a:xfrm>
          <a:prstGeom prst="rect">
            <a:avLst/>
          </a:prstGeom>
          <a:noFill/>
        </p:spPr>
        <p:txBody>
          <a:bodyPr wrap="square" rtlCol="0">
            <a:spAutoFit/>
          </a:bodyPr>
          <a:lstStyle/>
          <a:p>
            <a:r>
              <a:rPr lang="en-US" sz="1400" dirty="0"/>
              <a:t>The graph shows groundwater levels fluctuating in a shallow well located in the Indio (Whitewater) Groundwater Subbasin.  The well is completed in the shallow alluvium and is used for agricultural irrigation. Groundwater levels steadily declined from 1926 to 1949. In 1949, the Coachella Canal started importing water from the Colorado River and levels began to recover from recharge of the aquifers with the Colorado River surface waters. From the early 1970s to 2003, levels dropped again by 75 feet from overuse for agriculture and urbanization. In 2003, levels have started to recover from new arrangements for the Coachella Valley for additional surface waters creating a smaller reliance on groundwater. With Climate Change and increasing temperatures, there will be increased evaporation of the Colorado River waters. Groundwater levels could drop again as allocations of the Colorado River waters will be stressed from competing demands of various entities, including other US States and Mexico. Creating high quality records of groundwater levels on ABCI lands is, therefore, of critical importance.</a:t>
            </a:r>
          </a:p>
        </p:txBody>
      </p:sp>
      <p:pic>
        <p:nvPicPr>
          <p:cNvPr id="8" name="Picture 7">
            <a:extLst>
              <a:ext uri="{FF2B5EF4-FFF2-40B4-BE49-F238E27FC236}">
                <a16:creationId xmlns:a16="http://schemas.microsoft.com/office/drawing/2014/main" id="{0D631FF3-9362-4012-BABC-C75BF9A7DD30}"/>
              </a:ext>
            </a:extLst>
          </p:cNvPr>
          <p:cNvPicPr>
            <a:picLocks noChangeAspect="1"/>
          </p:cNvPicPr>
          <p:nvPr/>
        </p:nvPicPr>
        <p:blipFill>
          <a:blip r:embed="rId3"/>
          <a:stretch>
            <a:fillRect/>
          </a:stretch>
        </p:blipFill>
        <p:spPr>
          <a:xfrm>
            <a:off x="8891698" y="3179298"/>
            <a:ext cx="2286256" cy="2689229"/>
          </a:xfrm>
          <a:prstGeom prst="rect">
            <a:avLst/>
          </a:prstGeom>
        </p:spPr>
      </p:pic>
      <p:cxnSp>
        <p:nvCxnSpPr>
          <p:cNvPr id="10" name="Straight Arrow Connector 9">
            <a:extLst>
              <a:ext uri="{FF2B5EF4-FFF2-40B4-BE49-F238E27FC236}">
                <a16:creationId xmlns:a16="http://schemas.microsoft.com/office/drawing/2014/main" id="{DF74C536-3DB1-4D8E-ABFF-97F9C7EF5F93}"/>
              </a:ext>
            </a:extLst>
          </p:cNvPr>
          <p:cNvCxnSpPr>
            <a:cxnSpLocks/>
          </p:cNvCxnSpPr>
          <p:nvPr/>
        </p:nvCxnSpPr>
        <p:spPr>
          <a:xfrm flipV="1">
            <a:off x="7700118" y="4930727"/>
            <a:ext cx="1964387" cy="47830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C2367CDE-8FC4-4759-8029-CA81AAEF93CD}"/>
              </a:ext>
            </a:extLst>
          </p:cNvPr>
          <p:cNvSpPr txBox="1"/>
          <p:nvPr/>
        </p:nvSpPr>
        <p:spPr>
          <a:xfrm>
            <a:off x="7856806" y="5815940"/>
            <a:ext cx="4220307" cy="646331"/>
          </a:xfrm>
          <a:prstGeom prst="rect">
            <a:avLst/>
          </a:prstGeom>
          <a:noFill/>
        </p:spPr>
        <p:txBody>
          <a:bodyPr wrap="square" rtlCol="0">
            <a:spAutoFit/>
          </a:bodyPr>
          <a:lstStyle/>
          <a:p>
            <a:r>
              <a:rPr lang="en-US" dirty="0"/>
              <a:t>This well is located northwest of the Salton Sea in the Indio Groundwater Subbasin</a:t>
            </a:r>
          </a:p>
        </p:txBody>
      </p:sp>
    </p:spTree>
    <p:extLst>
      <p:ext uri="{BB962C8B-B14F-4D97-AF65-F5344CB8AC3E}">
        <p14:creationId xmlns:p14="http://schemas.microsoft.com/office/powerpoint/2010/main" val="221478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95459" y="1262130"/>
            <a:ext cx="8538693" cy="5595870"/>
          </a:xfrm>
          <a:prstGeom prst="rect">
            <a:avLst/>
          </a:prstGeom>
          <a:noFill/>
          <a:ln>
            <a:noFill/>
          </a:ln>
        </p:spPr>
      </p:pic>
      <p:sp>
        <p:nvSpPr>
          <p:cNvPr id="4" name="Title 1"/>
          <p:cNvSpPr>
            <a:spLocks noGrp="1"/>
          </p:cNvSpPr>
          <p:nvPr>
            <p:ph type="title"/>
          </p:nvPr>
        </p:nvSpPr>
        <p:spPr>
          <a:xfrm>
            <a:off x="825321" y="0"/>
            <a:ext cx="10515600" cy="1171978"/>
          </a:xfrm>
        </p:spPr>
        <p:txBody>
          <a:bodyPr>
            <a:noAutofit/>
          </a:bodyPr>
          <a:lstStyle/>
          <a:p>
            <a:r>
              <a:rPr lang="en-US" sz="2400" b="1" dirty="0"/>
              <a:t>Globally Sea Levels are Rising – the West Coast will Likely See a Rise of 1-2 Feet in the Next Fifty Years (&gt;90% probability); this will Impact the Entire Desert Southwest Including the Coachella Valley</a:t>
            </a:r>
          </a:p>
        </p:txBody>
      </p:sp>
      <p:sp>
        <p:nvSpPr>
          <p:cNvPr id="5" name="Title 1"/>
          <p:cNvSpPr txBox="1">
            <a:spLocks/>
          </p:cNvSpPr>
          <p:nvPr/>
        </p:nvSpPr>
        <p:spPr>
          <a:xfrm>
            <a:off x="9387625" y="1970467"/>
            <a:ext cx="2378299" cy="27174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t>Sea Level Rise will not have  a Direct Impact on the ABCI in Terms of Flooding – Increased Storms, Coastal Flooding and Erosion will Cause Species to  Migrate and Change Weather Patterns in the Desert Southwest</a:t>
            </a:r>
          </a:p>
        </p:txBody>
      </p:sp>
    </p:spTree>
    <p:extLst>
      <p:ext uri="{BB962C8B-B14F-4D97-AF65-F5344CB8AC3E}">
        <p14:creationId xmlns:p14="http://schemas.microsoft.com/office/powerpoint/2010/main" val="1353948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F7A38-0FFA-4AF5-BE72-1ED0EC23F04E}"/>
              </a:ext>
            </a:extLst>
          </p:cNvPr>
          <p:cNvSpPr txBox="1">
            <a:spLocks/>
          </p:cNvSpPr>
          <p:nvPr/>
        </p:nvSpPr>
        <p:spPr>
          <a:xfrm>
            <a:off x="581757" y="20848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THREATS FROM INVASIVE SPECIES ARE INCREASING AS CLIMATE CHANGE ALTERS HABITATS ALLOWING SPECIES TO MIGRATE INTO NEW REGIONS WHERE PREDATORS MAY NOT EXIST CREATING UNBALANCED POPULATIONS</a:t>
            </a:r>
          </a:p>
        </p:txBody>
      </p:sp>
      <p:sp>
        <p:nvSpPr>
          <p:cNvPr id="5" name="TextBox 4">
            <a:extLst>
              <a:ext uri="{FF2B5EF4-FFF2-40B4-BE49-F238E27FC236}">
                <a16:creationId xmlns:a16="http://schemas.microsoft.com/office/drawing/2014/main" id="{CA3E7DD1-E088-495C-B748-560823EB176A}"/>
              </a:ext>
            </a:extLst>
          </p:cNvPr>
          <p:cNvSpPr txBox="1"/>
          <p:nvPr/>
        </p:nvSpPr>
        <p:spPr>
          <a:xfrm>
            <a:off x="703385" y="1524919"/>
            <a:ext cx="11000935" cy="1200329"/>
          </a:xfrm>
          <a:prstGeom prst="rect">
            <a:avLst/>
          </a:prstGeom>
          <a:noFill/>
        </p:spPr>
        <p:txBody>
          <a:bodyPr wrap="square" rtlCol="0">
            <a:spAutoFit/>
          </a:bodyPr>
          <a:lstStyle/>
          <a:p>
            <a:r>
              <a:rPr lang="en-US" dirty="0"/>
              <a:t>The USDA’s Animal and Plant Health Inspection Service issues quarantines to try and limit the spread of invasive and destructive species… the map below depicts areas under quarantine in Riverside County for the Imported Fire Ant. Another species of concern is the Coconut Rhinoceros Beetle from SE Asia that is currently in Hawaii and could possibly spread to California. </a:t>
            </a:r>
          </a:p>
        </p:txBody>
      </p:sp>
      <p:pic>
        <p:nvPicPr>
          <p:cNvPr id="7" name="Picture 6">
            <a:extLst>
              <a:ext uri="{FF2B5EF4-FFF2-40B4-BE49-F238E27FC236}">
                <a16:creationId xmlns:a16="http://schemas.microsoft.com/office/drawing/2014/main" id="{0452AEA0-A868-4F2B-8DEF-64264F76DE0C}"/>
              </a:ext>
            </a:extLst>
          </p:cNvPr>
          <p:cNvPicPr>
            <a:picLocks noChangeAspect="1"/>
          </p:cNvPicPr>
          <p:nvPr/>
        </p:nvPicPr>
        <p:blipFill>
          <a:blip r:embed="rId2"/>
          <a:stretch>
            <a:fillRect/>
          </a:stretch>
        </p:blipFill>
        <p:spPr>
          <a:xfrm>
            <a:off x="438443" y="2706680"/>
            <a:ext cx="4236051" cy="4089221"/>
          </a:xfrm>
          <a:prstGeom prst="rect">
            <a:avLst/>
          </a:prstGeom>
        </p:spPr>
      </p:pic>
      <p:pic>
        <p:nvPicPr>
          <p:cNvPr id="9" name="Picture 8">
            <a:extLst>
              <a:ext uri="{FF2B5EF4-FFF2-40B4-BE49-F238E27FC236}">
                <a16:creationId xmlns:a16="http://schemas.microsoft.com/office/drawing/2014/main" id="{FB679F87-E92B-4AD1-B0AC-67942D4F7AF8}"/>
              </a:ext>
            </a:extLst>
          </p:cNvPr>
          <p:cNvPicPr>
            <a:picLocks noChangeAspect="1"/>
          </p:cNvPicPr>
          <p:nvPr/>
        </p:nvPicPr>
        <p:blipFill>
          <a:blip r:embed="rId3"/>
          <a:stretch>
            <a:fillRect/>
          </a:stretch>
        </p:blipFill>
        <p:spPr>
          <a:xfrm>
            <a:off x="4276579" y="4940783"/>
            <a:ext cx="3340198" cy="1347152"/>
          </a:xfrm>
          <a:prstGeom prst="rect">
            <a:avLst/>
          </a:prstGeom>
        </p:spPr>
      </p:pic>
      <p:pic>
        <p:nvPicPr>
          <p:cNvPr id="11" name="Picture 10">
            <a:extLst>
              <a:ext uri="{FF2B5EF4-FFF2-40B4-BE49-F238E27FC236}">
                <a16:creationId xmlns:a16="http://schemas.microsoft.com/office/drawing/2014/main" id="{7C0FC45B-0393-40AD-A0CE-97BA96D3A75D}"/>
              </a:ext>
            </a:extLst>
          </p:cNvPr>
          <p:cNvPicPr>
            <a:picLocks noChangeAspect="1"/>
          </p:cNvPicPr>
          <p:nvPr/>
        </p:nvPicPr>
        <p:blipFill>
          <a:blip r:embed="rId4"/>
          <a:stretch>
            <a:fillRect/>
          </a:stretch>
        </p:blipFill>
        <p:spPr>
          <a:xfrm>
            <a:off x="6972446" y="2751733"/>
            <a:ext cx="4858483" cy="1977442"/>
          </a:xfrm>
          <a:prstGeom prst="rect">
            <a:avLst/>
          </a:prstGeom>
        </p:spPr>
      </p:pic>
      <p:sp>
        <p:nvSpPr>
          <p:cNvPr id="12" name="TextBox 11">
            <a:extLst>
              <a:ext uri="{FF2B5EF4-FFF2-40B4-BE49-F238E27FC236}">
                <a16:creationId xmlns:a16="http://schemas.microsoft.com/office/drawing/2014/main" id="{3DCBC6C4-63A2-452E-8D17-C53B9AB9194D}"/>
              </a:ext>
            </a:extLst>
          </p:cNvPr>
          <p:cNvSpPr txBox="1"/>
          <p:nvPr/>
        </p:nvSpPr>
        <p:spPr>
          <a:xfrm>
            <a:off x="4276579" y="3634650"/>
            <a:ext cx="2236763" cy="1200329"/>
          </a:xfrm>
          <a:prstGeom prst="rect">
            <a:avLst/>
          </a:prstGeom>
          <a:noFill/>
        </p:spPr>
        <p:txBody>
          <a:bodyPr wrap="square" rtlCol="0">
            <a:spAutoFit/>
          </a:bodyPr>
          <a:lstStyle/>
          <a:p>
            <a:r>
              <a:rPr lang="en-US" b="1" dirty="0"/>
              <a:t>Quarantines are in effect for the Imported Fire Ant in California</a:t>
            </a:r>
          </a:p>
        </p:txBody>
      </p:sp>
      <p:sp>
        <p:nvSpPr>
          <p:cNvPr id="13" name="TextBox 12">
            <a:extLst>
              <a:ext uri="{FF2B5EF4-FFF2-40B4-BE49-F238E27FC236}">
                <a16:creationId xmlns:a16="http://schemas.microsoft.com/office/drawing/2014/main" id="{E56B7CDB-D38F-42F1-8DFA-359EAB514348}"/>
              </a:ext>
            </a:extLst>
          </p:cNvPr>
          <p:cNvSpPr txBox="1"/>
          <p:nvPr/>
        </p:nvSpPr>
        <p:spPr>
          <a:xfrm>
            <a:off x="9218150" y="4624077"/>
            <a:ext cx="2236763" cy="1200329"/>
          </a:xfrm>
          <a:prstGeom prst="rect">
            <a:avLst/>
          </a:prstGeom>
          <a:noFill/>
        </p:spPr>
        <p:txBody>
          <a:bodyPr wrap="square" rtlCol="0">
            <a:spAutoFit/>
          </a:bodyPr>
          <a:lstStyle/>
          <a:p>
            <a:r>
              <a:rPr lang="en-US" b="1" dirty="0"/>
              <a:t>This SE Asian beetle has entered Hawaii and could reach California</a:t>
            </a:r>
          </a:p>
        </p:txBody>
      </p:sp>
    </p:spTree>
    <p:extLst>
      <p:ext uri="{BB962C8B-B14F-4D97-AF65-F5344CB8AC3E}">
        <p14:creationId xmlns:p14="http://schemas.microsoft.com/office/powerpoint/2010/main" val="401163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38956" y="296213"/>
            <a:ext cx="10515600" cy="1339403"/>
          </a:xfrm>
        </p:spPr>
        <p:txBody>
          <a:bodyPr>
            <a:normAutofit/>
          </a:bodyPr>
          <a:lstStyle/>
          <a:p>
            <a:r>
              <a:rPr lang="en-US" sz="2400" b="1" dirty="0"/>
              <a:t>Given the High Likelihood of Major Climate Change Impacts, the ABCI has Joined Data Sharing Networks and Climate Adaptation Planning Groups – e.g. the Climate Science Alliance</a:t>
            </a:r>
          </a:p>
        </p:txBody>
      </p:sp>
      <p:pic>
        <p:nvPicPr>
          <p:cNvPr id="8" name="Picture 7">
            <a:extLst>
              <a:ext uri="{FF2B5EF4-FFF2-40B4-BE49-F238E27FC236}">
                <a16:creationId xmlns:a16="http://schemas.microsoft.com/office/drawing/2014/main" id="{8B52171E-8DAD-42E3-B6E2-10F8F94C8820}"/>
              </a:ext>
            </a:extLst>
          </p:cNvPr>
          <p:cNvPicPr>
            <a:picLocks noChangeAspect="1"/>
          </p:cNvPicPr>
          <p:nvPr/>
        </p:nvPicPr>
        <p:blipFill>
          <a:blip r:embed="rId2"/>
          <a:stretch>
            <a:fillRect/>
          </a:stretch>
        </p:blipFill>
        <p:spPr>
          <a:xfrm>
            <a:off x="4350603" y="3752556"/>
            <a:ext cx="3015102" cy="2986041"/>
          </a:xfrm>
          <a:prstGeom prst="rect">
            <a:avLst/>
          </a:prstGeom>
        </p:spPr>
      </p:pic>
      <p:pic>
        <p:nvPicPr>
          <p:cNvPr id="6" name="Picture 5">
            <a:extLst>
              <a:ext uri="{FF2B5EF4-FFF2-40B4-BE49-F238E27FC236}">
                <a16:creationId xmlns:a16="http://schemas.microsoft.com/office/drawing/2014/main" id="{28833DEB-222B-41BA-A264-5A9082D0FD1E}"/>
              </a:ext>
            </a:extLst>
          </p:cNvPr>
          <p:cNvPicPr>
            <a:picLocks noChangeAspect="1"/>
          </p:cNvPicPr>
          <p:nvPr/>
        </p:nvPicPr>
        <p:blipFill>
          <a:blip r:embed="rId3"/>
          <a:stretch>
            <a:fillRect/>
          </a:stretch>
        </p:blipFill>
        <p:spPr>
          <a:xfrm>
            <a:off x="572452" y="1635616"/>
            <a:ext cx="3120317" cy="3074765"/>
          </a:xfrm>
          <a:prstGeom prst="rect">
            <a:avLst/>
          </a:prstGeom>
        </p:spPr>
      </p:pic>
      <p:pic>
        <p:nvPicPr>
          <p:cNvPr id="10" name="Picture 9">
            <a:extLst>
              <a:ext uri="{FF2B5EF4-FFF2-40B4-BE49-F238E27FC236}">
                <a16:creationId xmlns:a16="http://schemas.microsoft.com/office/drawing/2014/main" id="{8D7C8EA5-83E7-40FB-A3E7-38D765846294}"/>
              </a:ext>
            </a:extLst>
          </p:cNvPr>
          <p:cNvPicPr>
            <a:picLocks noChangeAspect="1"/>
          </p:cNvPicPr>
          <p:nvPr/>
        </p:nvPicPr>
        <p:blipFill>
          <a:blip r:embed="rId4"/>
          <a:stretch>
            <a:fillRect/>
          </a:stretch>
        </p:blipFill>
        <p:spPr>
          <a:xfrm>
            <a:off x="3445938" y="1856300"/>
            <a:ext cx="2412215" cy="2399813"/>
          </a:xfrm>
          <a:prstGeom prst="rect">
            <a:avLst/>
          </a:prstGeom>
        </p:spPr>
      </p:pic>
      <p:pic>
        <p:nvPicPr>
          <p:cNvPr id="12" name="Picture 11">
            <a:extLst>
              <a:ext uri="{FF2B5EF4-FFF2-40B4-BE49-F238E27FC236}">
                <a16:creationId xmlns:a16="http://schemas.microsoft.com/office/drawing/2014/main" id="{4195A145-E50C-4732-A75A-F80088FD46FD}"/>
              </a:ext>
            </a:extLst>
          </p:cNvPr>
          <p:cNvPicPr>
            <a:picLocks noChangeAspect="1"/>
          </p:cNvPicPr>
          <p:nvPr/>
        </p:nvPicPr>
        <p:blipFill>
          <a:blip r:embed="rId5"/>
          <a:stretch>
            <a:fillRect/>
          </a:stretch>
        </p:blipFill>
        <p:spPr>
          <a:xfrm>
            <a:off x="8912834" y="4256113"/>
            <a:ext cx="1899943" cy="2426487"/>
          </a:xfrm>
          <a:prstGeom prst="rect">
            <a:avLst/>
          </a:prstGeom>
        </p:spPr>
      </p:pic>
      <p:sp>
        <p:nvSpPr>
          <p:cNvPr id="14" name="TextBox 13">
            <a:extLst>
              <a:ext uri="{FF2B5EF4-FFF2-40B4-BE49-F238E27FC236}">
                <a16:creationId xmlns:a16="http://schemas.microsoft.com/office/drawing/2014/main" id="{6BF2871A-AC30-4F6E-954D-5DA631261AFD}"/>
              </a:ext>
            </a:extLst>
          </p:cNvPr>
          <p:cNvSpPr txBox="1"/>
          <p:nvPr/>
        </p:nvSpPr>
        <p:spPr>
          <a:xfrm>
            <a:off x="7812441" y="2147619"/>
            <a:ext cx="4100731" cy="1938992"/>
          </a:xfrm>
          <a:prstGeom prst="rect">
            <a:avLst/>
          </a:prstGeom>
          <a:noFill/>
        </p:spPr>
        <p:txBody>
          <a:bodyPr wrap="square">
            <a:spAutoFit/>
          </a:bodyPr>
          <a:lstStyle/>
          <a:p>
            <a:r>
              <a:rPr lang="en-US" sz="2400" b="1" i="0" dirty="0">
                <a:solidFill>
                  <a:srgbClr val="1C1E21"/>
                </a:solidFill>
                <a:effectLst/>
                <a:latin typeface="Helvetica" panose="020B0604020202020204" pitchFamily="34" charset="0"/>
              </a:rPr>
              <a:t>Photographs from the 2019 Southwestern Tribal Climate Change Summit</a:t>
            </a:r>
          </a:p>
          <a:p>
            <a:r>
              <a:rPr lang="en-US" sz="2400" b="1" dirty="0">
                <a:solidFill>
                  <a:srgbClr val="1C1E21"/>
                </a:solidFill>
                <a:latin typeface="Helvetica" panose="020B0604020202020204" pitchFamily="34" charset="0"/>
              </a:rPr>
              <a:t>Organized by the Climate Science Alliance</a:t>
            </a:r>
            <a:endParaRPr lang="en-US" sz="2400" b="1" dirty="0"/>
          </a:p>
        </p:txBody>
      </p:sp>
    </p:spTree>
    <p:extLst>
      <p:ext uri="{BB962C8B-B14F-4D97-AF65-F5344CB8AC3E}">
        <p14:creationId xmlns:p14="http://schemas.microsoft.com/office/powerpoint/2010/main" val="2231701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4DA91A-5AD4-441F-A98E-B056CF8A7A7D}"/>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CONCLUSIONS</a:t>
            </a:r>
          </a:p>
        </p:txBody>
      </p:sp>
      <p:sp>
        <p:nvSpPr>
          <p:cNvPr id="5" name="Content Placeholder 2">
            <a:extLst>
              <a:ext uri="{FF2B5EF4-FFF2-40B4-BE49-F238E27FC236}">
                <a16:creationId xmlns:a16="http://schemas.microsoft.com/office/drawing/2014/main" id="{305F6B5F-796A-48CA-BF45-DE36624A3145}"/>
              </a:ext>
            </a:extLst>
          </p:cNvPr>
          <p:cNvSpPr txBox="1">
            <a:spLocks/>
          </p:cNvSpPr>
          <p:nvPr/>
        </p:nvSpPr>
        <p:spPr>
          <a:xfrm>
            <a:off x="838200" y="1375459"/>
            <a:ext cx="105156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ABCI and other tribal nations have unique needs reflected in their relationship to the natural world and ceremonial needs of disappearing plants</a:t>
            </a:r>
          </a:p>
          <a:p>
            <a:r>
              <a:rPr lang="en-US" dirty="0"/>
              <a:t>Climate effects of major importance to ABCI – next 50 years</a:t>
            </a:r>
          </a:p>
          <a:p>
            <a:pPr lvl="1"/>
            <a:r>
              <a:rPr lang="en-US" dirty="0"/>
              <a:t>Temperature rise (could be as high as 8F by end-century)</a:t>
            </a:r>
          </a:p>
          <a:p>
            <a:pPr lvl="1"/>
            <a:r>
              <a:rPr lang="en-US" dirty="0"/>
              <a:t>Increased fire risks (increased temperatures will reduce the snow pack in the Sierra Nevada mountains, lead to water shortages, and a lengthened fire season</a:t>
            </a:r>
          </a:p>
          <a:p>
            <a:pPr lvl="1"/>
            <a:r>
              <a:rPr lang="en-US" dirty="0"/>
              <a:t>Drought and falling groundwater levels – there will be large extremes in floods and droughts</a:t>
            </a:r>
          </a:p>
          <a:p>
            <a:pPr lvl="1"/>
            <a:r>
              <a:rPr lang="en-US" dirty="0"/>
              <a:t>Sea level increases and indirect impacts (such as invasive species) – a 1-2 feet rise is expected on the West Coast – this will change habitats and the severity of storms causing indirect effects on the desert southwest</a:t>
            </a:r>
          </a:p>
          <a:p>
            <a:r>
              <a:rPr lang="en-US" dirty="0"/>
              <a:t>Next Steps</a:t>
            </a:r>
          </a:p>
          <a:p>
            <a:pPr lvl="1"/>
            <a:r>
              <a:rPr lang="en-US" dirty="0"/>
              <a:t>Alliances and data sharing networks</a:t>
            </a:r>
          </a:p>
          <a:p>
            <a:pPr lvl="1"/>
            <a:r>
              <a:rPr lang="en-US" dirty="0"/>
              <a:t>A stakeholder-led planning process will revise the existing Climate Change Adaptation Plan of the ABCI</a:t>
            </a:r>
          </a:p>
          <a:p>
            <a:pPr lvl="1"/>
            <a:r>
              <a:rPr lang="en-US" dirty="0"/>
              <a:t>Working Group of stakeholders to assess risks and assets to be protected</a:t>
            </a:r>
          </a:p>
          <a:p>
            <a:endParaRPr lang="en-US" dirty="0"/>
          </a:p>
          <a:p>
            <a:pPr lvl="1"/>
            <a:endParaRPr lang="en-US" dirty="0"/>
          </a:p>
          <a:p>
            <a:endParaRPr lang="en-US" dirty="0"/>
          </a:p>
        </p:txBody>
      </p:sp>
    </p:spTree>
    <p:extLst>
      <p:ext uri="{BB962C8B-B14F-4D97-AF65-F5344CB8AC3E}">
        <p14:creationId xmlns:p14="http://schemas.microsoft.com/office/powerpoint/2010/main" val="173035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025A4-9EFE-48D1-8FF9-5B47383221DA}"/>
              </a:ext>
            </a:extLst>
          </p:cNvPr>
          <p:cNvSpPr>
            <a:spLocks noGrp="1"/>
          </p:cNvSpPr>
          <p:nvPr>
            <p:ph type="title"/>
          </p:nvPr>
        </p:nvSpPr>
        <p:spPr/>
        <p:txBody>
          <a:bodyPr/>
          <a:lstStyle/>
          <a:p>
            <a:r>
              <a:rPr lang="en-US" dirty="0"/>
              <a:t>OUTLINE OF THE PRESENTATION</a:t>
            </a:r>
          </a:p>
        </p:txBody>
      </p:sp>
      <p:sp>
        <p:nvSpPr>
          <p:cNvPr id="3" name="Content Placeholder 2">
            <a:extLst>
              <a:ext uri="{FF2B5EF4-FFF2-40B4-BE49-F238E27FC236}">
                <a16:creationId xmlns:a16="http://schemas.microsoft.com/office/drawing/2014/main" id="{BB146325-8D52-43FC-9450-8DA8E4C1EFE0}"/>
              </a:ext>
            </a:extLst>
          </p:cNvPr>
          <p:cNvSpPr>
            <a:spLocks noGrp="1"/>
          </p:cNvSpPr>
          <p:nvPr>
            <p:ph idx="1"/>
          </p:nvPr>
        </p:nvSpPr>
        <p:spPr/>
        <p:txBody>
          <a:bodyPr>
            <a:normAutofit/>
          </a:bodyPr>
          <a:lstStyle/>
          <a:p>
            <a:r>
              <a:rPr lang="en-US" dirty="0"/>
              <a:t>ABCI and Other Tribal Nations – Unique Impacts of Climate Change</a:t>
            </a:r>
          </a:p>
          <a:p>
            <a:r>
              <a:rPr lang="en-US" dirty="0"/>
              <a:t>Climate Effects of Major Importance to ABCI – Next 50 years</a:t>
            </a:r>
          </a:p>
          <a:p>
            <a:pPr lvl="1"/>
            <a:r>
              <a:rPr lang="en-US" dirty="0"/>
              <a:t>Temperature Rise</a:t>
            </a:r>
          </a:p>
          <a:p>
            <a:pPr lvl="1"/>
            <a:r>
              <a:rPr lang="en-US" dirty="0"/>
              <a:t>Increased Fire Risks</a:t>
            </a:r>
          </a:p>
          <a:p>
            <a:pPr lvl="1"/>
            <a:r>
              <a:rPr lang="en-US" dirty="0"/>
              <a:t>Drought</a:t>
            </a:r>
          </a:p>
          <a:p>
            <a:pPr lvl="1"/>
            <a:r>
              <a:rPr lang="en-US" dirty="0"/>
              <a:t>Sea Level Increases and Indirect Impacts (such as Invasive Species)</a:t>
            </a:r>
          </a:p>
          <a:p>
            <a:r>
              <a:rPr lang="en-US" dirty="0"/>
              <a:t>Conclusions and Next Steps</a:t>
            </a:r>
          </a:p>
          <a:p>
            <a:pPr lvl="1"/>
            <a:r>
              <a:rPr lang="en-US" dirty="0"/>
              <a:t>Alliances and Data Sharing Networks</a:t>
            </a:r>
          </a:p>
          <a:p>
            <a:pPr lvl="1"/>
            <a:r>
              <a:rPr lang="en-US" dirty="0"/>
              <a:t>Working Group of Stakeholders to assess risks and assets to be protected</a:t>
            </a:r>
          </a:p>
          <a:p>
            <a:endParaRPr lang="en-US" dirty="0"/>
          </a:p>
          <a:p>
            <a:pPr lvl="1"/>
            <a:endParaRPr lang="en-US" dirty="0"/>
          </a:p>
          <a:p>
            <a:endParaRPr lang="en-US" dirty="0"/>
          </a:p>
        </p:txBody>
      </p:sp>
    </p:spTree>
    <p:extLst>
      <p:ext uri="{BB962C8B-B14F-4D97-AF65-F5344CB8AC3E}">
        <p14:creationId xmlns:p14="http://schemas.microsoft.com/office/powerpoint/2010/main" val="35269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5733A-52F2-4213-89F5-023D7B2C3C0E}"/>
              </a:ext>
            </a:extLst>
          </p:cNvPr>
          <p:cNvSpPr>
            <a:spLocks noGrp="1"/>
          </p:cNvSpPr>
          <p:nvPr>
            <p:ph type="title"/>
          </p:nvPr>
        </p:nvSpPr>
        <p:spPr>
          <a:xfrm>
            <a:off x="366931" y="0"/>
            <a:ext cx="11379592" cy="1325563"/>
          </a:xfrm>
        </p:spPr>
        <p:txBody>
          <a:bodyPr/>
          <a:lstStyle/>
          <a:p>
            <a:r>
              <a:rPr lang="en-US" dirty="0"/>
              <a:t>ABCI and Other Tribal Nations – Unique Impacts</a:t>
            </a:r>
          </a:p>
        </p:txBody>
      </p:sp>
      <p:sp>
        <p:nvSpPr>
          <p:cNvPr id="3" name="Content Placeholder 2">
            <a:extLst>
              <a:ext uri="{FF2B5EF4-FFF2-40B4-BE49-F238E27FC236}">
                <a16:creationId xmlns:a16="http://schemas.microsoft.com/office/drawing/2014/main" id="{B2AD9418-79B7-49E0-84F9-09E6830FC693}"/>
              </a:ext>
            </a:extLst>
          </p:cNvPr>
          <p:cNvSpPr>
            <a:spLocks noGrp="1"/>
          </p:cNvSpPr>
          <p:nvPr>
            <p:ph idx="1"/>
          </p:nvPr>
        </p:nvSpPr>
        <p:spPr>
          <a:xfrm>
            <a:off x="366931" y="1325563"/>
            <a:ext cx="6554374" cy="5490233"/>
          </a:xfrm>
        </p:spPr>
        <p:txBody>
          <a:bodyPr>
            <a:normAutofit fontScale="85000" lnSpcReduction="20000"/>
          </a:bodyPr>
          <a:lstStyle/>
          <a:p>
            <a:r>
              <a:rPr lang="en-US" dirty="0"/>
              <a:t>Climate change is causing the loss of traditionally important plants, exacerbated by invasive species of plants and insects</a:t>
            </a:r>
          </a:p>
          <a:p>
            <a:pPr algn="l"/>
            <a:r>
              <a:rPr lang="en-US" dirty="0"/>
              <a:t>Traditional plants that were used by the Cahuilla for food and ceremonies include the agave (the hearts were roasted underground), yucca, mesquite beans often used as a flour, seeds of many kinds, wild fruits, acorns – the book </a:t>
            </a:r>
            <a:r>
              <a:rPr lang="en-US" i="0" u="none" strike="noStrike" dirty="0">
                <a:solidFill>
                  <a:srgbClr val="0F1111"/>
                </a:solidFill>
                <a:effectLst/>
              </a:rPr>
              <a:t>Temalpakh: Cahuilla Indian Knowledge and Usage of Plants, </a:t>
            </a:r>
            <a:r>
              <a:rPr lang="en-US" i="0" u="none" strike="noStrike" dirty="0">
                <a:solidFill>
                  <a:srgbClr val="565959"/>
                </a:solidFill>
                <a:effectLst/>
              </a:rPr>
              <a:t>by Lowell John Bean and Katherine Siva Saubel lists over 250 plants used by the Cahuilla for medicines, food and cer</a:t>
            </a:r>
            <a:r>
              <a:rPr lang="en-US" dirty="0">
                <a:solidFill>
                  <a:srgbClr val="565959"/>
                </a:solidFill>
              </a:rPr>
              <a:t>e</a:t>
            </a:r>
            <a:r>
              <a:rPr lang="en-US" i="0" u="none" strike="noStrike" dirty="0">
                <a:solidFill>
                  <a:srgbClr val="565959"/>
                </a:solidFill>
                <a:effectLst/>
              </a:rPr>
              <a:t>monies. </a:t>
            </a:r>
            <a:endParaRPr lang="en-US" i="0" dirty="0">
              <a:solidFill>
                <a:srgbClr val="0F1111"/>
              </a:solidFill>
              <a:effectLst/>
            </a:endParaRPr>
          </a:p>
          <a:p>
            <a:pPr lvl="1"/>
            <a:r>
              <a:rPr lang="en-US" dirty="0"/>
              <a:t>The Cahuilla are skilled basket makers with baskets traditionally made of rushes and grasses, and dyed with berries and nuts</a:t>
            </a:r>
          </a:p>
          <a:p>
            <a:r>
              <a:rPr lang="en-US" dirty="0"/>
              <a:t>Adapting to Climate Change requires comprehensive baseline inventories of resources on tribal lands and this results in immediate benefits along with planning for a more sustainable future </a:t>
            </a:r>
          </a:p>
        </p:txBody>
      </p:sp>
      <p:pic>
        <p:nvPicPr>
          <p:cNvPr id="5" name="Picture 4">
            <a:extLst>
              <a:ext uri="{FF2B5EF4-FFF2-40B4-BE49-F238E27FC236}">
                <a16:creationId xmlns:a16="http://schemas.microsoft.com/office/drawing/2014/main" id="{3022A170-6F39-485C-A669-56D704F134A0}"/>
              </a:ext>
            </a:extLst>
          </p:cNvPr>
          <p:cNvPicPr>
            <a:picLocks noChangeAspect="1"/>
          </p:cNvPicPr>
          <p:nvPr/>
        </p:nvPicPr>
        <p:blipFill>
          <a:blip r:embed="rId2"/>
          <a:stretch>
            <a:fillRect/>
          </a:stretch>
        </p:blipFill>
        <p:spPr>
          <a:xfrm>
            <a:off x="8499369" y="1162185"/>
            <a:ext cx="2538609" cy="3720905"/>
          </a:xfrm>
          <a:prstGeom prst="rect">
            <a:avLst/>
          </a:prstGeom>
        </p:spPr>
      </p:pic>
      <p:pic>
        <p:nvPicPr>
          <p:cNvPr id="7" name="Picture 6">
            <a:extLst>
              <a:ext uri="{FF2B5EF4-FFF2-40B4-BE49-F238E27FC236}">
                <a16:creationId xmlns:a16="http://schemas.microsoft.com/office/drawing/2014/main" id="{0B05276C-F242-4C5B-80AC-419FFCCAE321}"/>
              </a:ext>
            </a:extLst>
          </p:cNvPr>
          <p:cNvPicPr>
            <a:picLocks noChangeAspect="1"/>
          </p:cNvPicPr>
          <p:nvPr/>
        </p:nvPicPr>
        <p:blipFill>
          <a:blip r:embed="rId3"/>
          <a:stretch>
            <a:fillRect/>
          </a:stretch>
        </p:blipFill>
        <p:spPr>
          <a:xfrm>
            <a:off x="7498080" y="4070679"/>
            <a:ext cx="3028510" cy="2564650"/>
          </a:xfrm>
          <a:prstGeom prst="rect">
            <a:avLst/>
          </a:prstGeom>
        </p:spPr>
      </p:pic>
    </p:spTree>
    <p:extLst>
      <p:ext uri="{BB962C8B-B14F-4D97-AF65-F5344CB8AC3E}">
        <p14:creationId xmlns:p14="http://schemas.microsoft.com/office/powerpoint/2010/main" val="377284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159063"/>
            <a:ext cx="10515600" cy="549275"/>
          </a:xfrm>
        </p:spPr>
        <p:txBody>
          <a:bodyPr>
            <a:noAutofit/>
          </a:bodyPr>
          <a:lstStyle/>
          <a:p>
            <a:r>
              <a:rPr lang="en-US" sz="2400" b="1" dirty="0"/>
              <a:t>Tribes have Unique Cultural Practices and Resources Threatened by Climate Change</a:t>
            </a:r>
          </a:p>
        </p:txBody>
      </p:sp>
      <p:pic>
        <p:nvPicPr>
          <p:cNvPr id="9" name="Picture 8">
            <a:extLst>
              <a:ext uri="{FF2B5EF4-FFF2-40B4-BE49-F238E27FC236}">
                <a16:creationId xmlns:a16="http://schemas.microsoft.com/office/drawing/2014/main" id="{8787D40E-5C9E-4CF6-A021-7A89A6B769D6}"/>
              </a:ext>
            </a:extLst>
          </p:cNvPr>
          <p:cNvPicPr>
            <a:picLocks noChangeAspect="1"/>
          </p:cNvPicPr>
          <p:nvPr/>
        </p:nvPicPr>
        <p:blipFill>
          <a:blip r:embed="rId2"/>
          <a:stretch>
            <a:fillRect/>
          </a:stretch>
        </p:blipFill>
        <p:spPr>
          <a:xfrm>
            <a:off x="6907677" y="1425072"/>
            <a:ext cx="4467225" cy="4152900"/>
          </a:xfrm>
          <a:prstGeom prst="rect">
            <a:avLst/>
          </a:prstGeom>
        </p:spPr>
      </p:pic>
      <p:sp>
        <p:nvSpPr>
          <p:cNvPr id="10" name="TextBox 9">
            <a:extLst>
              <a:ext uri="{FF2B5EF4-FFF2-40B4-BE49-F238E27FC236}">
                <a16:creationId xmlns:a16="http://schemas.microsoft.com/office/drawing/2014/main" id="{64EDC7D0-3A27-4879-869C-D5D483F079D6}"/>
              </a:ext>
            </a:extLst>
          </p:cNvPr>
          <p:cNvSpPr txBox="1"/>
          <p:nvPr/>
        </p:nvSpPr>
        <p:spPr>
          <a:xfrm>
            <a:off x="196812" y="983218"/>
            <a:ext cx="6583816" cy="646331"/>
          </a:xfrm>
          <a:prstGeom prst="rect">
            <a:avLst/>
          </a:prstGeom>
          <a:noFill/>
        </p:spPr>
        <p:txBody>
          <a:bodyPr wrap="square" rtlCol="0">
            <a:spAutoFit/>
          </a:bodyPr>
          <a:lstStyle/>
          <a:p>
            <a:r>
              <a:rPr lang="en-US" dirty="0"/>
              <a:t>At the 2018 Fourth National Climate Assessment in Chapter 23 on the Southern Great Plains…</a:t>
            </a:r>
          </a:p>
        </p:txBody>
      </p:sp>
      <p:sp>
        <p:nvSpPr>
          <p:cNvPr id="12" name="TextBox 11">
            <a:extLst>
              <a:ext uri="{FF2B5EF4-FFF2-40B4-BE49-F238E27FC236}">
                <a16:creationId xmlns:a16="http://schemas.microsoft.com/office/drawing/2014/main" id="{2035198F-05B0-4DFB-B9AC-BD547B802439}"/>
              </a:ext>
            </a:extLst>
          </p:cNvPr>
          <p:cNvSpPr txBox="1"/>
          <p:nvPr/>
        </p:nvSpPr>
        <p:spPr>
          <a:xfrm>
            <a:off x="8134059" y="5300973"/>
            <a:ext cx="3240843" cy="276999"/>
          </a:xfrm>
          <a:prstGeom prst="rect">
            <a:avLst/>
          </a:prstGeom>
          <a:noFill/>
        </p:spPr>
        <p:txBody>
          <a:bodyPr wrap="square">
            <a:spAutoFit/>
          </a:bodyPr>
          <a:lstStyle/>
          <a:p>
            <a:r>
              <a:rPr lang="en-US" sz="1200" dirty="0"/>
              <a:t>https://nca2018.globalchange.gov/chapter/23/</a:t>
            </a:r>
          </a:p>
        </p:txBody>
      </p:sp>
      <p:pic>
        <p:nvPicPr>
          <p:cNvPr id="14" name="Picture 13">
            <a:extLst>
              <a:ext uri="{FF2B5EF4-FFF2-40B4-BE49-F238E27FC236}">
                <a16:creationId xmlns:a16="http://schemas.microsoft.com/office/drawing/2014/main" id="{BBB07F7B-F385-4C22-ADB7-5DF36BEEE917}"/>
              </a:ext>
            </a:extLst>
          </p:cNvPr>
          <p:cNvPicPr>
            <a:picLocks noChangeAspect="1"/>
          </p:cNvPicPr>
          <p:nvPr/>
        </p:nvPicPr>
        <p:blipFill>
          <a:blip r:embed="rId3"/>
          <a:stretch>
            <a:fillRect/>
          </a:stretch>
        </p:blipFill>
        <p:spPr>
          <a:xfrm>
            <a:off x="196812" y="1686911"/>
            <a:ext cx="6773301" cy="3629221"/>
          </a:xfrm>
          <a:prstGeom prst="rect">
            <a:avLst/>
          </a:prstGeom>
        </p:spPr>
      </p:pic>
    </p:spTree>
    <p:extLst>
      <p:ext uri="{BB962C8B-B14F-4D97-AF65-F5344CB8AC3E}">
        <p14:creationId xmlns:p14="http://schemas.microsoft.com/office/powerpoint/2010/main" val="929800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E30D84-AD8E-4CD1-8FAC-46F5B432C685}"/>
              </a:ext>
            </a:extLst>
          </p:cNvPr>
          <p:cNvPicPr>
            <a:picLocks noChangeAspect="1"/>
          </p:cNvPicPr>
          <p:nvPr/>
        </p:nvPicPr>
        <p:blipFill>
          <a:blip r:embed="rId2"/>
          <a:stretch>
            <a:fillRect/>
          </a:stretch>
        </p:blipFill>
        <p:spPr>
          <a:xfrm>
            <a:off x="2121875" y="1439700"/>
            <a:ext cx="7948246" cy="4961179"/>
          </a:xfrm>
          <a:prstGeom prst="rect">
            <a:avLst/>
          </a:prstGeom>
        </p:spPr>
      </p:pic>
      <p:sp>
        <p:nvSpPr>
          <p:cNvPr id="4" name="TextBox 3">
            <a:extLst>
              <a:ext uri="{FF2B5EF4-FFF2-40B4-BE49-F238E27FC236}">
                <a16:creationId xmlns:a16="http://schemas.microsoft.com/office/drawing/2014/main" id="{BA863D35-F83E-4C56-BC31-9B178ED6EB37}"/>
              </a:ext>
            </a:extLst>
          </p:cNvPr>
          <p:cNvSpPr txBox="1"/>
          <p:nvPr/>
        </p:nvSpPr>
        <p:spPr>
          <a:xfrm>
            <a:off x="5099540" y="6400879"/>
            <a:ext cx="6341672" cy="369332"/>
          </a:xfrm>
          <a:prstGeom prst="rect">
            <a:avLst/>
          </a:prstGeom>
          <a:noFill/>
        </p:spPr>
        <p:txBody>
          <a:bodyPr wrap="none" rtlCol="0">
            <a:spAutoFit/>
          </a:bodyPr>
          <a:lstStyle/>
          <a:p>
            <a:r>
              <a:rPr lang="en-US" dirty="0"/>
              <a:t>From: https://cal-adapt.org/tools/local-climate-change-snapshot/</a:t>
            </a:r>
          </a:p>
        </p:txBody>
      </p:sp>
      <p:sp>
        <p:nvSpPr>
          <p:cNvPr id="6" name="TextBox 5">
            <a:extLst>
              <a:ext uri="{FF2B5EF4-FFF2-40B4-BE49-F238E27FC236}">
                <a16:creationId xmlns:a16="http://schemas.microsoft.com/office/drawing/2014/main" id="{946CD300-9342-45F3-A704-C8C2D00DFC1C}"/>
              </a:ext>
            </a:extLst>
          </p:cNvPr>
          <p:cNvSpPr txBox="1"/>
          <p:nvPr/>
        </p:nvSpPr>
        <p:spPr>
          <a:xfrm>
            <a:off x="634217" y="77129"/>
            <a:ext cx="10923563" cy="861774"/>
          </a:xfrm>
          <a:prstGeom prst="rect">
            <a:avLst/>
          </a:prstGeom>
          <a:noFill/>
        </p:spPr>
        <p:txBody>
          <a:bodyPr wrap="square" rtlCol="0">
            <a:spAutoFit/>
          </a:bodyPr>
          <a:lstStyle/>
          <a:p>
            <a:pPr algn="ctr"/>
            <a:r>
              <a:rPr lang="en-US" b="1" dirty="0"/>
              <a:t>Annual Average Maximum Temperature in Coachella – observed and projected till end of century. </a:t>
            </a:r>
          </a:p>
          <a:p>
            <a:pPr algn="ctr"/>
            <a:r>
              <a:rPr lang="en-US" sz="1600" dirty="0"/>
              <a:t>Note: RCP is an acronym for Representative Concentration Pathway and RCP4.5 and RCP8.5 are globally agreed high and low scenarios for the amount of heat reaching the Earth’s surface under varying levels of greenhouse gas emissions</a:t>
            </a:r>
          </a:p>
        </p:txBody>
      </p:sp>
      <p:sp>
        <p:nvSpPr>
          <p:cNvPr id="7" name="TextBox 6">
            <a:extLst>
              <a:ext uri="{FF2B5EF4-FFF2-40B4-BE49-F238E27FC236}">
                <a16:creationId xmlns:a16="http://schemas.microsoft.com/office/drawing/2014/main" id="{BDEA24E2-B2DE-4444-A172-65DA66F5B972}"/>
              </a:ext>
            </a:extLst>
          </p:cNvPr>
          <p:cNvSpPr txBox="1"/>
          <p:nvPr/>
        </p:nvSpPr>
        <p:spPr>
          <a:xfrm>
            <a:off x="765088" y="844264"/>
            <a:ext cx="10661829" cy="646331"/>
          </a:xfrm>
          <a:prstGeom prst="rect">
            <a:avLst/>
          </a:prstGeom>
          <a:noFill/>
        </p:spPr>
        <p:txBody>
          <a:bodyPr wrap="none" rtlCol="0">
            <a:spAutoFit/>
          </a:bodyPr>
          <a:lstStyle/>
          <a:p>
            <a:pPr algn="ctr"/>
            <a:r>
              <a:rPr lang="en-US" b="1" dirty="0">
                <a:solidFill>
                  <a:srgbClr val="FF0000"/>
                </a:solidFill>
              </a:rPr>
              <a:t>FROM 1961-1990, THE ANNUAL AVERAGE MAXIMUM TEMPERATURE HAS BEEN 88.5F – </a:t>
            </a:r>
          </a:p>
          <a:p>
            <a:pPr algn="ctr"/>
            <a:r>
              <a:rPr lang="en-US" b="1" dirty="0">
                <a:solidFill>
                  <a:srgbClr val="FF0000"/>
                </a:solidFill>
              </a:rPr>
              <a:t>THIS COULD INCREASE UNDER A HIGH EMISSIONS SCENARIO AT END-CENTURY BY 8F TO APPROXIMATELY 97F.</a:t>
            </a:r>
          </a:p>
        </p:txBody>
      </p:sp>
    </p:spTree>
    <p:extLst>
      <p:ext uri="{BB962C8B-B14F-4D97-AF65-F5344CB8AC3E}">
        <p14:creationId xmlns:p14="http://schemas.microsoft.com/office/powerpoint/2010/main" val="2081491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04C7B-3F9E-4749-9BEF-9EEEE77D01BF}"/>
              </a:ext>
            </a:extLst>
          </p:cNvPr>
          <p:cNvPicPr>
            <a:picLocks noChangeAspect="1"/>
          </p:cNvPicPr>
          <p:nvPr/>
        </p:nvPicPr>
        <p:blipFill>
          <a:blip r:embed="rId2"/>
          <a:stretch>
            <a:fillRect/>
          </a:stretch>
        </p:blipFill>
        <p:spPr>
          <a:xfrm>
            <a:off x="3207433" y="779402"/>
            <a:ext cx="5937639" cy="3502298"/>
          </a:xfrm>
          <a:prstGeom prst="rect">
            <a:avLst/>
          </a:prstGeom>
        </p:spPr>
      </p:pic>
      <p:pic>
        <p:nvPicPr>
          <p:cNvPr id="6" name="Picture 5">
            <a:extLst>
              <a:ext uri="{FF2B5EF4-FFF2-40B4-BE49-F238E27FC236}">
                <a16:creationId xmlns:a16="http://schemas.microsoft.com/office/drawing/2014/main" id="{82549032-F1D2-403F-9117-36F9D0D9A605}"/>
              </a:ext>
            </a:extLst>
          </p:cNvPr>
          <p:cNvPicPr>
            <a:picLocks noChangeAspect="1"/>
          </p:cNvPicPr>
          <p:nvPr/>
        </p:nvPicPr>
        <p:blipFill>
          <a:blip r:embed="rId3"/>
          <a:stretch>
            <a:fillRect/>
          </a:stretch>
        </p:blipFill>
        <p:spPr>
          <a:xfrm>
            <a:off x="2693964" y="4183227"/>
            <a:ext cx="7415945" cy="2606262"/>
          </a:xfrm>
          <a:prstGeom prst="rect">
            <a:avLst/>
          </a:prstGeom>
        </p:spPr>
      </p:pic>
      <p:pic>
        <p:nvPicPr>
          <p:cNvPr id="8" name="Picture 7">
            <a:extLst>
              <a:ext uri="{FF2B5EF4-FFF2-40B4-BE49-F238E27FC236}">
                <a16:creationId xmlns:a16="http://schemas.microsoft.com/office/drawing/2014/main" id="{6151081D-1F77-42E0-83EC-2865E86EE8C7}"/>
              </a:ext>
            </a:extLst>
          </p:cNvPr>
          <p:cNvPicPr>
            <a:picLocks noChangeAspect="1"/>
          </p:cNvPicPr>
          <p:nvPr/>
        </p:nvPicPr>
        <p:blipFill>
          <a:blip r:embed="rId4"/>
          <a:stretch>
            <a:fillRect/>
          </a:stretch>
        </p:blipFill>
        <p:spPr>
          <a:xfrm>
            <a:off x="465772" y="120565"/>
            <a:ext cx="6505575" cy="609600"/>
          </a:xfrm>
          <a:prstGeom prst="rect">
            <a:avLst/>
          </a:prstGeom>
        </p:spPr>
      </p:pic>
      <p:sp>
        <p:nvSpPr>
          <p:cNvPr id="2" name="TextBox 1">
            <a:extLst>
              <a:ext uri="{FF2B5EF4-FFF2-40B4-BE49-F238E27FC236}">
                <a16:creationId xmlns:a16="http://schemas.microsoft.com/office/drawing/2014/main" id="{883EF18E-D668-440E-A4BC-5BFE7423C9DC}"/>
              </a:ext>
            </a:extLst>
          </p:cNvPr>
          <p:cNvSpPr txBox="1"/>
          <p:nvPr/>
        </p:nvSpPr>
        <p:spPr>
          <a:xfrm>
            <a:off x="307732" y="1295987"/>
            <a:ext cx="2461260" cy="3416320"/>
          </a:xfrm>
          <a:prstGeom prst="rect">
            <a:avLst/>
          </a:prstGeom>
          <a:noFill/>
        </p:spPr>
        <p:txBody>
          <a:bodyPr wrap="square" rtlCol="0">
            <a:spAutoFit/>
          </a:bodyPr>
          <a:lstStyle/>
          <a:p>
            <a:r>
              <a:rPr lang="en-US" b="1" dirty="0"/>
              <a:t>An increase in temperature of 1.8 degrees F/ 1 degree C could significantly reduce the snow pack in the SE Sierras – the snowpack could move upslope by 33%. The reductions would be even more severe in the other Sierra ranges, and up to 70%.</a:t>
            </a:r>
          </a:p>
        </p:txBody>
      </p:sp>
    </p:spTree>
    <p:extLst>
      <p:ext uri="{BB962C8B-B14F-4D97-AF65-F5344CB8AC3E}">
        <p14:creationId xmlns:p14="http://schemas.microsoft.com/office/powerpoint/2010/main" val="346775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36372" y="798490"/>
            <a:ext cx="9824043" cy="5881028"/>
            <a:chOff x="0" y="0"/>
            <a:chExt cx="8589129" cy="6747364"/>
          </a:xfrm>
        </p:grpSpPr>
        <p:grpSp>
          <p:nvGrpSpPr>
            <p:cNvPr id="4" name="Group 3"/>
            <p:cNvGrpSpPr/>
            <p:nvPr/>
          </p:nvGrpSpPr>
          <p:grpSpPr>
            <a:xfrm>
              <a:off x="67058" y="3314762"/>
              <a:ext cx="2181983" cy="3432602"/>
              <a:chOff x="67058" y="3314760"/>
              <a:chExt cx="3129483" cy="4400060"/>
            </a:xfrm>
          </p:grpSpPr>
          <p:sp>
            <p:nvSpPr>
              <p:cNvPr id="20" name="Rectangle 19"/>
              <p:cNvSpPr/>
              <p:nvPr/>
            </p:nvSpPr>
            <p:spPr>
              <a:xfrm rot="10800000">
                <a:off x="74760" y="3341989"/>
                <a:ext cx="3121781" cy="2956797"/>
              </a:xfrm>
              <a:prstGeom prst="rect">
                <a:avLst/>
              </a:prstGeom>
              <a:gradFill>
                <a:gsLst>
                  <a:gs pos="0">
                    <a:srgbClr val="FF0000"/>
                  </a:gs>
                  <a:gs pos="5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Freeform 20"/>
              <p:cNvSpPr/>
              <p:nvPr/>
            </p:nvSpPr>
            <p:spPr>
              <a:xfrm>
                <a:off x="1373350" y="6304343"/>
                <a:ext cx="388393" cy="626904"/>
              </a:xfrm>
              <a:custGeom>
                <a:avLst/>
                <a:gdLst>
                  <a:gd name="connsiteX0" fmla="*/ 152400 w 397372"/>
                  <a:gd name="connsiteY0" fmla="*/ 640080 h 649883"/>
                  <a:gd name="connsiteX1" fmla="*/ 60960 w 397372"/>
                  <a:gd name="connsiteY1" fmla="*/ 518160 h 649883"/>
                  <a:gd name="connsiteX2" fmla="*/ 0 w 397372"/>
                  <a:gd name="connsiteY2" fmla="*/ 396240 h 649883"/>
                  <a:gd name="connsiteX3" fmla="*/ 15240 w 397372"/>
                  <a:gd name="connsiteY3" fmla="*/ 274320 h 649883"/>
                  <a:gd name="connsiteX4" fmla="*/ 60960 w 397372"/>
                  <a:gd name="connsiteY4" fmla="*/ 228600 h 649883"/>
                  <a:gd name="connsiteX5" fmla="*/ 106680 w 397372"/>
                  <a:gd name="connsiteY5" fmla="*/ 91440 h 649883"/>
                  <a:gd name="connsiteX6" fmla="*/ 121920 w 397372"/>
                  <a:gd name="connsiteY6" fmla="*/ 45720 h 649883"/>
                  <a:gd name="connsiteX7" fmla="*/ 213360 w 397372"/>
                  <a:gd name="connsiteY7" fmla="*/ 0 h 649883"/>
                  <a:gd name="connsiteX8" fmla="*/ 243840 w 397372"/>
                  <a:gd name="connsiteY8" fmla="*/ 91440 h 649883"/>
                  <a:gd name="connsiteX9" fmla="*/ 289560 w 397372"/>
                  <a:gd name="connsiteY9" fmla="*/ 106680 h 649883"/>
                  <a:gd name="connsiteX10" fmla="*/ 381000 w 397372"/>
                  <a:gd name="connsiteY10" fmla="*/ 152400 h 649883"/>
                  <a:gd name="connsiteX11" fmla="*/ 381000 w 397372"/>
                  <a:gd name="connsiteY11" fmla="*/ 426720 h 649883"/>
                  <a:gd name="connsiteX12" fmla="*/ 365760 w 397372"/>
                  <a:gd name="connsiteY12" fmla="*/ 472440 h 649883"/>
                  <a:gd name="connsiteX13" fmla="*/ 228600 w 397372"/>
                  <a:gd name="connsiteY13" fmla="*/ 563880 h 649883"/>
                  <a:gd name="connsiteX14" fmla="*/ 182880 w 397372"/>
                  <a:gd name="connsiteY14" fmla="*/ 594360 h 649883"/>
                  <a:gd name="connsiteX15" fmla="*/ 152400 w 397372"/>
                  <a:gd name="connsiteY15" fmla="*/ 640080 h 64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372" h="649883">
                    <a:moveTo>
                      <a:pt x="152400" y="640080"/>
                    </a:moveTo>
                    <a:cubicBezTo>
                      <a:pt x="132080" y="627380"/>
                      <a:pt x="81756" y="556285"/>
                      <a:pt x="60960" y="518160"/>
                    </a:cubicBezTo>
                    <a:cubicBezTo>
                      <a:pt x="39202" y="478271"/>
                      <a:pt x="0" y="396240"/>
                      <a:pt x="0" y="396240"/>
                    </a:cubicBezTo>
                    <a:cubicBezTo>
                      <a:pt x="5080" y="355600"/>
                      <a:pt x="1243" y="312810"/>
                      <a:pt x="15240" y="274320"/>
                    </a:cubicBezTo>
                    <a:cubicBezTo>
                      <a:pt x="22605" y="254065"/>
                      <a:pt x="50493" y="247440"/>
                      <a:pt x="60960" y="228600"/>
                    </a:cubicBezTo>
                    <a:lnTo>
                      <a:pt x="106680" y="91440"/>
                    </a:lnTo>
                    <a:cubicBezTo>
                      <a:pt x="111760" y="76200"/>
                      <a:pt x="108554" y="54631"/>
                      <a:pt x="121920" y="45720"/>
                    </a:cubicBezTo>
                    <a:cubicBezTo>
                      <a:pt x="181006" y="6329"/>
                      <a:pt x="150264" y="21032"/>
                      <a:pt x="213360" y="0"/>
                    </a:cubicBezTo>
                    <a:cubicBezTo>
                      <a:pt x="223520" y="30480"/>
                      <a:pt x="213360" y="81280"/>
                      <a:pt x="243840" y="91440"/>
                    </a:cubicBezTo>
                    <a:cubicBezTo>
                      <a:pt x="259080" y="96520"/>
                      <a:pt x="275192" y="99496"/>
                      <a:pt x="289560" y="106680"/>
                    </a:cubicBezTo>
                    <a:cubicBezTo>
                      <a:pt x="407733" y="165766"/>
                      <a:pt x="266082" y="114094"/>
                      <a:pt x="381000" y="152400"/>
                    </a:cubicBezTo>
                    <a:cubicBezTo>
                      <a:pt x="400793" y="290950"/>
                      <a:pt x="404776" y="260291"/>
                      <a:pt x="381000" y="426720"/>
                    </a:cubicBezTo>
                    <a:cubicBezTo>
                      <a:pt x="378728" y="442623"/>
                      <a:pt x="377119" y="461081"/>
                      <a:pt x="365760" y="472440"/>
                    </a:cubicBezTo>
                    <a:lnTo>
                      <a:pt x="228600" y="563880"/>
                    </a:lnTo>
                    <a:lnTo>
                      <a:pt x="182880" y="594360"/>
                    </a:lnTo>
                    <a:cubicBezTo>
                      <a:pt x="165176" y="665177"/>
                      <a:pt x="172720" y="652780"/>
                      <a:pt x="152400" y="64008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Freeform 21"/>
              <p:cNvSpPr/>
              <p:nvPr/>
            </p:nvSpPr>
            <p:spPr>
              <a:xfrm>
                <a:off x="1885404" y="6299615"/>
                <a:ext cx="388393" cy="626904"/>
              </a:xfrm>
              <a:custGeom>
                <a:avLst/>
                <a:gdLst>
                  <a:gd name="connsiteX0" fmla="*/ 152400 w 397372"/>
                  <a:gd name="connsiteY0" fmla="*/ 640080 h 649883"/>
                  <a:gd name="connsiteX1" fmla="*/ 60960 w 397372"/>
                  <a:gd name="connsiteY1" fmla="*/ 518160 h 649883"/>
                  <a:gd name="connsiteX2" fmla="*/ 0 w 397372"/>
                  <a:gd name="connsiteY2" fmla="*/ 396240 h 649883"/>
                  <a:gd name="connsiteX3" fmla="*/ 15240 w 397372"/>
                  <a:gd name="connsiteY3" fmla="*/ 274320 h 649883"/>
                  <a:gd name="connsiteX4" fmla="*/ 60960 w 397372"/>
                  <a:gd name="connsiteY4" fmla="*/ 228600 h 649883"/>
                  <a:gd name="connsiteX5" fmla="*/ 106680 w 397372"/>
                  <a:gd name="connsiteY5" fmla="*/ 91440 h 649883"/>
                  <a:gd name="connsiteX6" fmla="*/ 121920 w 397372"/>
                  <a:gd name="connsiteY6" fmla="*/ 45720 h 649883"/>
                  <a:gd name="connsiteX7" fmla="*/ 213360 w 397372"/>
                  <a:gd name="connsiteY7" fmla="*/ 0 h 649883"/>
                  <a:gd name="connsiteX8" fmla="*/ 243840 w 397372"/>
                  <a:gd name="connsiteY8" fmla="*/ 91440 h 649883"/>
                  <a:gd name="connsiteX9" fmla="*/ 289560 w 397372"/>
                  <a:gd name="connsiteY9" fmla="*/ 106680 h 649883"/>
                  <a:gd name="connsiteX10" fmla="*/ 381000 w 397372"/>
                  <a:gd name="connsiteY10" fmla="*/ 152400 h 649883"/>
                  <a:gd name="connsiteX11" fmla="*/ 381000 w 397372"/>
                  <a:gd name="connsiteY11" fmla="*/ 426720 h 649883"/>
                  <a:gd name="connsiteX12" fmla="*/ 365760 w 397372"/>
                  <a:gd name="connsiteY12" fmla="*/ 472440 h 649883"/>
                  <a:gd name="connsiteX13" fmla="*/ 228600 w 397372"/>
                  <a:gd name="connsiteY13" fmla="*/ 563880 h 649883"/>
                  <a:gd name="connsiteX14" fmla="*/ 182880 w 397372"/>
                  <a:gd name="connsiteY14" fmla="*/ 594360 h 649883"/>
                  <a:gd name="connsiteX15" fmla="*/ 152400 w 397372"/>
                  <a:gd name="connsiteY15" fmla="*/ 640080 h 64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372" h="649883">
                    <a:moveTo>
                      <a:pt x="152400" y="640080"/>
                    </a:moveTo>
                    <a:cubicBezTo>
                      <a:pt x="132080" y="627380"/>
                      <a:pt x="81756" y="556285"/>
                      <a:pt x="60960" y="518160"/>
                    </a:cubicBezTo>
                    <a:cubicBezTo>
                      <a:pt x="39202" y="478271"/>
                      <a:pt x="0" y="396240"/>
                      <a:pt x="0" y="396240"/>
                    </a:cubicBezTo>
                    <a:cubicBezTo>
                      <a:pt x="5080" y="355600"/>
                      <a:pt x="1243" y="312810"/>
                      <a:pt x="15240" y="274320"/>
                    </a:cubicBezTo>
                    <a:cubicBezTo>
                      <a:pt x="22605" y="254065"/>
                      <a:pt x="50493" y="247440"/>
                      <a:pt x="60960" y="228600"/>
                    </a:cubicBezTo>
                    <a:lnTo>
                      <a:pt x="106680" y="91440"/>
                    </a:lnTo>
                    <a:cubicBezTo>
                      <a:pt x="111760" y="76200"/>
                      <a:pt x="108554" y="54631"/>
                      <a:pt x="121920" y="45720"/>
                    </a:cubicBezTo>
                    <a:cubicBezTo>
                      <a:pt x="181006" y="6329"/>
                      <a:pt x="150264" y="21032"/>
                      <a:pt x="213360" y="0"/>
                    </a:cubicBezTo>
                    <a:cubicBezTo>
                      <a:pt x="223520" y="30480"/>
                      <a:pt x="213360" y="81280"/>
                      <a:pt x="243840" y="91440"/>
                    </a:cubicBezTo>
                    <a:cubicBezTo>
                      <a:pt x="259080" y="96520"/>
                      <a:pt x="275192" y="99496"/>
                      <a:pt x="289560" y="106680"/>
                    </a:cubicBezTo>
                    <a:cubicBezTo>
                      <a:pt x="407733" y="165766"/>
                      <a:pt x="266082" y="114094"/>
                      <a:pt x="381000" y="152400"/>
                    </a:cubicBezTo>
                    <a:cubicBezTo>
                      <a:pt x="400793" y="290950"/>
                      <a:pt x="404776" y="260291"/>
                      <a:pt x="381000" y="426720"/>
                    </a:cubicBezTo>
                    <a:cubicBezTo>
                      <a:pt x="378728" y="442623"/>
                      <a:pt x="377119" y="461081"/>
                      <a:pt x="365760" y="472440"/>
                    </a:cubicBezTo>
                    <a:lnTo>
                      <a:pt x="228600" y="563880"/>
                    </a:lnTo>
                    <a:lnTo>
                      <a:pt x="182880" y="594360"/>
                    </a:lnTo>
                    <a:cubicBezTo>
                      <a:pt x="165176" y="665177"/>
                      <a:pt x="172720" y="652780"/>
                      <a:pt x="152400" y="64008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Freeform 22"/>
              <p:cNvSpPr/>
              <p:nvPr/>
            </p:nvSpPr>
            <p:spPr>
              <a:xfrm>
                <a:off x="2546766" y="6299615"/>
                <a:ext cx="388393" cy="626904"/>
              </a:xfrm>
              <a:custGeom>
                <a:avLst/>
                <a:gdLst>
                  <a:gd name="connsiteX0" fmla="*/ 152400 w 397372"/>
                  <a:gd name="connsiteY0" fmla="*/ 640080 h 649883"/>
                  <a:gd name="connsiteX1" fmla="*/ 60960 w 397372"/>
                  <a:gd name="connsiteY1" fmla="*/ 518160 h 649883"/>
                  <a:gd name="connsiteX2" fmla="*/ 0 w 397372"/>
                  <a:gd name="connsiteY2" fmla="*/ 396240 h 649883"/>
                  <a:gd name="connsiteX3" fmla="*/ 15240 w 397372"/>
                  <a:gd name="connsiteY3" fmla="*/ 274320 h 649883"/>
                  <a:gd name="connsiteX4" fmla="*/ 60960 w 397372"/>
                  <a:gd name="connsiteY4" fmla="*/ 228600 h 649883"/>
                  <a:gd name="connsiteX5" fmla="*/ 106680 w 397372"/>
                  <a:gd name="connsiteY5" fmla="*/ 91440 h 649883"/>
                  <a:gd name="connsiteX6" fmla="*/ 121920 w 397372"/>
                  <a:gd name="connsiteY6" fmla="*/ 45720 h 649883"/>
                  <a:gd name="connsiteX7" fmla="*/ 213360 w 397372"/>
                  <a:gd name="connsiteY7" fmla="*/ 0 h 649883"/>
                  <a:gd name="connsiteX8" fmla="*/ 243840 w 397372"/>
                  <a:gd name="connsiteY8" fmla="*/ 91440 h 649883"/>
                  <a:gd name="connsiteX9" fmla="*/ 289560 w 397372"/>
                  <a:gd name="connsiteY9" fmla="*/ 106680 h 649883"/>
                  <a:gd name="connsiteX10" fmla="*/ 381000 w 397372"/>
                  <a:gd name="connsiteY10" fmla="*/ 152400 h 649883"/>
                  <a:gd name="connsiteX11" fmla="*/ 381000 w 397372"/>
                  <a:gd name="connsiteY11" fmla="*/ 426720 h 649883"/>
                  <a:gd name="connsiteX12" fmla="*/ 365760 w 397372"/>
                  <a:gd name="connsiteY12" fmla="*/ 472440 h 649883"/>
                  <a:gd name="connsiteX13" fmla="*/ 228600 w 397372"/>
                  <a:gd name="connsiteY13" fmla="*/ 563880 h 649883"/>
                  <a:gd name="connsiteX14" fmla="*/ 182880 w 397372"/>
                  <a:gd name="connsiteY14" fmla="*/ 594360 h 649883"/>
                  <a:gd name="connsiteX15" fmla="*/ 152400 w 397372"/>
                  <a:gd name="connsiteY15" fmla="*/ 640080 h 64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372" h="649883">
                    <a:moveTo>
                      <a:pt x="152400" y="640080"/>
                    </a:moveTo>
                    <a:cubicBezTo>
                      <a:pt x="132080" y="627380"/>
                      <a:pt x="81756" y="556285"/>
                      <a:pt x="60960" y="518160"/>
                    </a:cubicBezTo>
                    <a:cubicBezTo>
                      <a:pt x="39202" y="478271"/>
                      <a:pt x="0" y="396240"/>
                      <a:pt x="0" y="396240"/>
                    </a:cubicBezTo>
                    <a:cubicBezTo>
                      <a:pt x="5080" y="355600"/>
                      <a:pt x="1243" y="312810"/>
                      <a:pt x="15240" y="274320"/>
                    </a:cubicBezTo>
                    <a:cubicBezTo>
                      <a:pt x="22605" y="254065"/>
                      <a:pt x="50493" y="247440"/>
                      <a:pt x="60960" y="228600"/>
                    </a:cubicBezTo>
                    <a:lnTo>
                      <a:pt x="106680" y="91440"/>
                    </a:lnTo>
                    <a:cubicBezTo>
                      <a:pt x="111760" y="76200"/>
                      <a:pt x="108554" y="54631"/>
                      <a:pt x="121920" y="45720"/>
                    </a:cubicBezTo>
                    <a:cubicBezTo>
                      <a:pt x="181006" y="6329"/>
                      <a:pt x="150264" y="21032"/>
                      <a:pt x="213360" y="0"/>
                    </a:cubicBezTo>
                    <a:cubicBezTo>
                      <a:pt x="223520" y="30480"/>
                      <a:pt x="213360" y="81280"/>
                      <a:pt x="243840" y="91440"/>
                    </a:cubicBezTo>
                    <a:cubicBezTo>
                      <a:pt x="259080" y="96520"/>
                      <a:pt x="275192" y="99496"/>
                      <a:pt x="289560" y="106680"/>
                    </a:cubicBezTo>
                    <a:cubicBezTo>
                      <a:pt x="407733" y="165766"/>
                      <a:pt x="266082" y="114094"/>
                      <a:pt x="381000" y="152400"/>
                    </a:cubicBezTo>
                    <a:cubicBezTo>
                      <a:pt x="400793" y="290950"/>
                      <a:pt x="404776" y="260291"/>
                      <a:pt x="381000" y="426720"/>
                    </a:cubicBezTo>
                    <a:cubicBezTo>
                      <a:pt x="378728" y="442623"/>
                      <a:pt x="377119" y="461081"/>
                      <a:pt x="365760" y="472440"/>
                    </a:cubicBezTo>
                    <a:lnTo>
                      <a:pt x="228600" y="563880"/>
                    </a:lnTo>
                    <a:lnTo>
                      <a:pt x="182880" y="594360"/>
                    </a:lnTo>
                    <a:cubicBezTo>
                      <a:pt x="165176" y="665177"/>
                      <a:pt x="172720" y="652780"/>
                      <a:pt x="152400" y="64008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Box 10"/>
              <p:cNvSpPr txBox="1"/>
              <p:nvPr/>
            </p:nvSpPr>
            <p:spPr>
              <a:xfrm>
                <a:off x="916572" y="6825489"/>
                <a:ext cx="2118230" cy="889331"/>
              </a:xfrm>
              <a:prstGeom prst="rect">
                <a:avLst/>
              </a:prstGeom>
              <a:noFill/>
            </p:spPr>
            <p:txBody>
              <a:bodyPr wrap="square" rtlCol="0">
                <a:no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INCREASED HEAT</a:t>
                </a:r>
                <a:endParaRPr lang="en-US" sz="1200">
                  <a:effectLst/>
                  <a:latin typeface="Times New Roman" panose="02020603050405020304" pitchFamily="18" charset="0"/>
                  <a:ea typeface="Times New Roman" panose="02020603050405020304" pitchFamily="18" charset="0"/>
                </a:endParaRPr>
              </a:p>
            </p:txBody>
          </p:sp>
          <p:sp>
            <p:nvSpPr>
              <p:cNvPr id="25" name="Freeform 24"/>
              <p:cNvSpPr/>
              <p:nvPr/>
            </p:nvSpPr>
            <p:spPr>
              <a:xfrm>
                <a:off x="2647267" y="6535120"/>
                <a:ext cx="187389" cy="368112"/>
              </a:xfrm>
              <a:custGeom>
                <a:avLst/>
                <a:gdLst>
                  <a:gd name="connsiteX0" fmla="*/ 152400 w 397372"/>
                  <a:gd name="connsiteY0" fmla="*/ 640080 h 649883"/>
                  <a:gd name="connsiteX1" fmla="*/ 60960 w 397372"/>
                  <a:gd name="connsiteY1" fmla="*/ 518160 h 649883"/>
                  <a:gd name="connsiteX2" fmla="*/ 0 w 397372"/>
                  <a:gd name="connsiteY2" fmla="*/ 396240 h 649883"/>
                  <a:gd name="connsiteX3" fmla="*/ 15240 w 397372"/>
                  <a:gd name="connsiteY3" fmla="*/ 274320 h 649883"/>
                  <a:gd name="connsiteX4" fmla="*/ 60960 w 397372"/>
                  <a:gd name="connsiteY4" fmla="*/ 228600 h 649883"/>
                  <a:gd name="connsiteX5" fmla="*/ 106680 w 397372"/>
                  <a:gd name="connsiteY5" fmla="*/ 91440 h 649883"/>
                  <a:gd name="connsiteX6" fmla="*/ 121920 w 397372"/>
                  <a:gd name="connsiteY6" fmla="*/ 45720 h 649883"/>
                  <a:gd name="connsiteX7" fmla="*/ 213360 w 397372"/>
                  <a:gd name="connsiteY7" fmla="*/ 0 h 649883"/>
                  <a:gd name="connsiteX8" fmla="*/ 243840 w 397372"/>
                  <a:gd name="connsiteY8" fmla="*/ 91440 h 649883"/>
                  <a:gd name="connsiteX9" fmla="*/ 289560 w 397372"/>
                  <a:gd name="connsiteY9" fmla="*/ 106680 h 649883"/>
                  <a:gd name="connsiteX10" fmla="*/ 381000 w 397372"/>
                  <a:gd name="connsiteY10" fmla="*/ 152400 h 649883"/>
                  <a:gd name="connsiteX11" fmla="*/ 381000 w 397372"/>
                  <a:gd name="connsiteY11" fmla="*/ 426720 h 649883"/>
                  <a:gd name="connsiteX12" fmla="*/ 365760 w 397372"/>
                  <a:gd name="connsiteY12" fmla="*/ 472440 h 649883"/>
                  <a:gd name="connsiteX13" fmla="*/ 228600 w 397372"/>
                  <a:gd name="connsiteY13" fmla="*/ 563880 h 649883"/>
                  <a:gd name="connsiteX14" fmla="*/ 182880 w 397372"/>
                  <a:gd name="connsiteY14" fmla="*/ 594360 h 649883"/>
                  <a:gd name="connsiteX15" fmla="*/ 152400 w 397372"/>
                  <a:gd name="connsiteY15" fmla="*/ 640080 h 64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372" h="649883">
                    <a:moveTo>
                      <a:pt x="152400" y="640080"/>
                    </a:moveTo>
                    <a:cubicBezTo>
                      <a:pt x="132080" y="627380"/>
                      <a:pt x="81756" y="556285"/>
                      <a:pt x="60960" y="518160"/>
                    </a:cubicBezTo>
                    <a:cubicBezTo>
                      <a:pt x="39202" y="478271"/>
                      <a:pt x="0" y="396240"/>
                      <a:pt x="0" y="396240"/>
                    </a:cubicBezTo>
                    <a:cubicBezTo>
                      <a:pt x="5080" y="355600"/>
                      <a:pt x="1243" y="312810"/>
                      <a:pt x="15240" y="274320"/>
                    </a:cubicBezTo>
                    <a:cubicBezTo>
                      <a:pt x="22605" y="254065"/>
                      <a:pt x="50493" y="247440"/>
                      <a:pt x="60960" y="228600"/>
                    </a:cubicBezTo>
                    <a:lnTo>
                      <a:pt x="106680" y="91440"/>
                    </a:lnTo>
                    <a:cubicBezTo>
                      <a:pt x="111760" y="76200"/>
                      <a:pt x="108554" y="54631"/>
                      <a:pt x="121920" y="45720"/>
                    </a:cubicBezTo>
                    <a:cubicBezTo>
                      <a:pt x="181006" y="6329"/>
                      <a:pt x="150264" y="21032"/>
                      <a:pt x="213360" y="0"/>
                    </a:cubicBezTo>
                    <a:cubicBezTo>
                      <a:pt x="223520" y="30480"/>
                      <a:pt x="213360" y="81280"/>
                      <a:pt x="243840" y="91440"/>
                    </a:cubicBezTo>
                    <a:cubicBezTo>
                      <a:pt x="259080" y="96520"/>
                      <a:pt x="275192" y="99496"/>
                      <a:pt x="289560" y="106680"/>
                    </a:cubicBezTo>
                    <a:cubicBezTo>
                      <a:pt x="407733" y="165766"/>
                      <a:pt x="266082" y="114094"/>
                      <a:pt x="381000" y="152400"/>
                    </a:cubicBezTo>
                    <a:cubicBezTo>
                      <a:pt x="400793" y="290950"/>
                      <a:pt x="404776" y="260291"/>
                      <a:pt x="381000" y="426720"/>
                    </a:cubicBezTo>
                    <a:cubicBezTo>
                      <a:pt x="378728" y="442623"/>
                      <a:pt x="377119" y="461081"/>
                      <a:pt x="365760" y="472440"/>
                    </a:cubicBezTo>
                    <a:lnTo>
                      <a:pt x="228600" y="563880"/>
                    </a:lnTo>
                    <a:lnTo>
                      <a:pt x="182880" y="594360"/>
                    </a:lnTo>
                    <a:cubicBezTo>
                      <a:pt x="165176" y="665177"/>
                      <a:pt x="172720" y="652780"/>
                      <a:pt x="152400" y="640080"/>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25"/>
              <p:cNvSpPr/>
              <p:nvPr/>
            </p:nvSpPr>
            <p:spPr>
              <a:xfrm>
                <a:off x="1954963" y="6527478"/>
                <a:ext cx="187389" cy="368112"/>
              </a:xfrm>
              <a:custGeom>
                <a:avLst/>
                <a:gdLst>
                  <a:gd name="connsiteX0" fmla="*/ 152400 w 397372"/>
                  <a:gd name="connsiteY0" fmla="*/ 640080 h 649883"/>
                  <a:gd name="connsiteX1" fmla="*/ 60960 w 397372"/>
                  <a:gd name="connsiteY1" fmla="*/ 518160 h 649883"/>
                  <a:gd name="connsiteX2" fmla="*/ 0 w 397372"/>
                  <a:gd name="connsiteY2" fmla="*/ 396240 h 649883"/>
                  <a:gd name="connsiteX3" fmla="*/ 15240 w 397372"/>
                  <a:gd name="connsiteY3" fmla="*/ 274320 h 649883"/>
                  <a:gd name="connsiteX4" fmla="*/ 60960 w 397372"/>
                  <a:gd name="connsiteY4" fmla="*/ 228600 h 649883"/>
                  <a:gd name="connsiteX5" fmla="*/ 106680 w 397372"/>
                  <a:gd name="connsiteY5" fmla="*/ 91440 h 649883"/>
                  <a:gd name="connsiteX6" fmla="*/ 121920 w 397372"/>
                  <a:gd name="connsiteY6" fmla="*/ 45720 h 649883"/>
                  <a:gd name="connsiteX7" fmla="*/ 213360 w 397372"/>
                  <a:gd name="connsiteY7" fmla="*/ 0 h 649883"/>
                  <a:gd name="connsiteX8" fmla="*/ 243840 w 397372"/>
                  <a:gd name="connsiteY8" fmla="*/ 91440 h 649883"/>
                  <a:gd name="connsiteX9" fmla="*/ 289560 w 397372"/>
                  <a:gd name="connsiteY9" fmla="*/ 106680 h 649883"/>
                  <a:gd name="connsiteX10" fmla="*/ 381000 w 397372"/>
                  <a:gd name="connsiteY10" fmla="*/ 152400 h 649883"/>
                  <a:gd name="connsiteX11" fmla="*/ 381000 w 397372"/>
                  <a:gd name="connsiteY11" fmla="*/ 426720 h 649883"/>
                  <a:gd name="connsiteX12" fmla="*/ 365760 w 397372"/>
                  <a:gd name="connsiteY12" fmla="*/ 472440 h 649883"/>
                  <a:gd name="connsiteX13" fmla="*/ 228600 w 397372"/>
                  <a:gd name="connsiteY13" fmla="*/ 563880 h 649883"/>
                  <a:gd name="connsiteX14" fmla="*/ 182880 w 397372"/>
                  <a:gd name="connsiteY14" fmla="*/ 594360 h 649883"/>
                  <a:gd name="connsiteX15" fmla="*/ 152400 w 397372"/>
                  <a:gd name="connsiteY15" fmla="*/ 640080 h 64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372" h="649883">
                    <a:moveTo>
                      <a:pt x="152400" y="640080"/>
                    </a:moveTo>
                    <a:cubicBezTo>
                      <a:pt x="132080" y="627380"/>
                      <a:pt x="81756" y="556285"/>
                      <a:pt x="60960" y="518160"/>
                    </a:cubicBezTo>
                    <a:cubicBezTo>
                      <a:pt x="39202" y="478271"/>
                      <a:pt x="0" y="396240"/>
                      <a:pt x="0" y="396240"/>
                    </a:cubicBezTo>
                    <a:cubicBezTo>
                      <a:pt x="5080" y="355600"/>
                      <a:pt x="1243" y="312810"/>
                      <a:pt x="15240" y="274320"/>
                    </a:cubicBezTo>
                    <a:cubicBezTo>
                      <a:pt x="22605" y="254065"/>
                      <a:pt x="50493" y="247440"/>
                      <a:pt x="60960" y="228600"/>
                    </a:cubicBezTo>
                    <a:lnTo>
                      <a:pt x="106680" y="91440"/>
                    </a:lnTo>
                    <a:cubicBezTo>
                      <a:pt x="111760" y="76200"/>
                      <a:pt x="108554" y="54631"/>
                      <a:pt x="121920" y="45720"/>
                    </a:cubicBezTo>
                    <a:cubicBezTo>
                      <a:pt x="181006" y="6329"/>
                      <a:pt x="150264" y="21032"/>
                      <a:pt x="213360" y="0"/>
                    </a:cubicBezTo>
                    <a:cubicBezTo>
                      <a:pt x="223520" y="30480"/>
                      <a:pt x="213360" y="81280"/>
                      <a:pt x="243840" y="91440"/>
                    </a:cubicBezTo>
                    <a:cubicBezTo>
                      <a:pt x="259080" y="96520"/>
                      <a:pt x="275192" y="99496"/>
                      <a:pt x="289560" y="106680"/>
                    </a:cubicBezTo>
                    <a:cubicBezTo>
                      <a:pt x="407733" y="165766"/>
                      <a:pt x="266082" y="114094"/>
                      <a:pt x="381000" y="152400"/>
                    </a:cubicBezTo>
                    <a:cubicBezTo>
                      <a:pt x="400793" y="290950"/>
                      <a:pt x="404776" y="260291"/>
                      <a:pt x="381000" y="426720"/>
                    </a:cubicBezTo>
                    <a:cubicBezTo>
                      <a:pt x="378728" y="442623"/>
                      <a:pt x="377119" y="461081"/>
                      <a:pt x="365760" y="472440"/>
                    </a:cubicBezTo>
                    <a:lnTo>
                      <a:pt x="228600" y="563880"/>
                    </a:lnTo>
                    <a:lnTo>
                      <a:pt x="182880" y="594360"/>
                    </a:lnTo>
                    <a:cubicBezTo>
                      <a:pt x="165176" y="665177"/>
                      <a:pt x="172720" y="652780"/>
                      <a:pt x="152400" y="640080"/>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26"/>
              <p:cNvSpPr/>
              <p:nvPr/>
            </p:nvSpPr>
            <p:spPr>
              <a:xfrm>
                <a:off x="1456288" y="6519031"/>
                <a:ext cx="187389" cy="368112"/>
              </a:xfrm>
              <a:custGeom>
                <a:avLst/>
                <a:gdLst>
                  <a:gd name="connsiteX0" fmla="*/ 152400 w 397372"/>
                  <a:gd name="connsiteY0" fmla="*/ 640080 h 649883"/>
                  <a:gd name="connsiteX1" fmla="*/ 60960 w 397372"/>
                  <a:gd name="connsiteY1" fmla="*/ 518160 h 649883"/>
                  <a:gd name="connsiteX2" fmla="*/ 0 w 397372"/>
                  <a:gd name="connsiteY2" fmla="*/ 396240 h 649883"/>
                  <a:gd name="connsiteX3" fmla="*/ 15240 w 397372"/>
                  <a:gd name="connsiteY3" fmla="*/ 274320 h 649883"/>
                  <a:gd name="connsiteX4" fmla="*/ 60960 w 397372"/>
                  <a:gd name="connsiteY4" fmla="*/ 228600 h 649883"/>
                  <a:gd name="connsiteX5" fmla="*/ 106680 w 397372"/>
                  <a:gd name="connsiteY5" fmla="*/ 91440 h 649883"/>
                  <a:gd name="connsiteX6" fmla="*/ 121920 w 397372"/>
                  <a:gd name="connsiteY6" fmla="*/ 45720 h 649883"/>
                  <a:gd name="connsiteX7" fmla="*/ 213360 w 397372"/>
                  <a:gd name="connsiteY7" fmla="*/ 0 h 649883"/>
                  <a:gd name="connsiteX8" fmla="*/ 243840 w 397372"/>
                  <a:gd name="connsiteY8" fmla="*/ 91440 h 649883"/>
                  <a:gd name="connsiteX9" fmla="*/ 289560 w 397372"/>
                  <a:gd name="connsiteY9" fmla="*/ 106680 h 649883"/>
                  <a:gd name="connsiteX10" fmla="*/ 381000 w 397372"/>
                  <a:gd name="connsiteY10" fmla="*/ 152400 h 649883"/>
                  <a:gd name="connsiteX11" fmla="*/ 381000 w 397372"/>
                  <a:gd name="connsiteY11" fmla="*/ 426720 h 649883"/>
                  <a:gd name="connsiteX12" fmla="*/ 365760 w 397372"/>
                  <a:gd name="connsiteY12" fmla="*/ 472440 h 649883"/>
                  <a:gd name="connsiteX13" fmla="*/ 228600 w 397372"/>
                  <a:gd name="connsiteY13" fmla="*/ 563880 h 649883"/>
                  <a:gd name="connsiteX14" fmla="*/ 182880 w 397372"/>
                  <a:gd name="connsiteY14" fmla="*/ 594360 h 649883"/>
                  <a:gd name="connsiteX15" fmla="*/ 152400 w 397372"/>
                  <a:gd name="connsiteY15" fmla="*/ 640080 h 64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372" h="649883">
                    <a:moveTo>
                      <a:pt x="152400" y="640080"/>
                    </a:moveTo>
                    <a:cubicBezTo>
                      <a:pt x="132080" y="627380"/>
                      <a:pt x="81756" y="556285"/>
                      <a:pt x="60960" y="518160"/>
                    </a:cubicBezTo>
                    <a:cubicBezTo>
                      <a:pt x="39202" y="478271"/>
                      <a:pt x="0" y="396240"/>
                      <a:pt x="0" y="396240"/>
                    </a:cubicBezTo>
                    <a:cubicBezTo>
                      <a:pt x="5080" y="355600"/>
                      <a:pt x="1243" y="312810"/>
                      <a:pt x="15240" y="274320"/>
                    </a:cubicBezTo>
                    <a:cubicBezTo>
                      <a:pt x="22605" y="254065"/>
                      <a:pt x="50493" y="247440"/>
                      <a:pt x="60960" y="228600"/>
                    </a:cubicBezTo>
                    <a:lnTo>
                      <a:pt x="106680" y="91440"/>
                    </a:lnTo>
                    <a:cubicBezTo>
                      <a:pt x="111760" y="76200"/>
                      <a:pt x="108554" y="54631"/>
                      <a:pt x="121920" y="45720"/>
                    </a:cubicBezTo>
                    <a:cubicBezTo>
                      <a:pt x="181006" y="6329"/>
                      <a:pt x="150264" y="21032"/>
                      <a:pt x="213360" y="0"/>
                    </a:cubicBezTo>
                    <a:cubicBezTo>
                      <a:pt x="223520" y="30480"/>
                      <a:pt x="213360" y="81280"/>
                      <a:pt x="243840" y="91440"/>
                    </a:cubicBezTo>
                    <a:cubicBezTo>
                      <a:pt x="259080" y="96520"/>
                      <a:pt x="275192" y="99496"/>
                      <a:pt x="289560" y="106680"/>
                    </a:cubicBezTo>
                    <a:cubicBezTo>
                      <a:pt x="407733" y="165766"/>
                      <a:pt x="266082" y="114094"/>
                      <a:pt x="381000" y="152400"/>
                    </a:cubicBezTo>
                    <a:cubicBezTo>
                      <a:pt x="400793" y="290950"/>
                      <a:pt x="404776" y="260291"/>
                      <a:pt x="381000" y="426720"/>
                    </a:cubicBezTo>
                    <a:cubicBezTo>
                      <a:pt x="378728" y="442623"/>
                      <a:pt x="377119" y="461081"/>
                      <a:pt x="365760" y="472440"/>
                    </a:cubicBezTo>
                    <a:lnTo>
                      <a:pt x="228600" y="563880"/>
                    </a:lnTo>
                    <a:lnTo>
                      <a:pt x="182880" y="594360"/>
                    </a:lnTo>
                    <a:cubicBezTo>
                      <a:pt x="165176" y="665177"/>
                      <a:pt x="172720" y="652780"/>
                      <a:pt x="152400" y="640080"/>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27"/>
              <p:cNvSpPr/>
              <p:nvPr/>
            </p:nvSpPr>
            <p:spPr>
              <a:xfrm>
                <a:off x="140684" y="4451540"/>
                <a:ext cx="1057587" cy="1724940"/>
              </a:xfrm>
              <a:custGeom>
                <a:avLst/>
                <a:gdLst>
                  <a:gd name="connsiteX0" fmla="*/ 1082040 w 1082040"/>
                  <a:gd name="connsiteY0" fmla="*/ 112125 h 1544685"/>
                  <a:gd name="connsiteX1" fmla="*/ 975360 w 1082040"/>
                  <a:gd name="connsiteY1" fmla="*/ 127365 h 1544685"/>
                  <a:gd name="connsiteX2" fmla="*/ 899160 w 1082040"/>
                  <a:gd name="connsiteY2" fmla="*/ 157845 h 1544685"/>
                  <a:gd name="connsiteX3" fmla="*/ 731520 w 1082040"/>
                  <a:gd name="connsiteY3" fmla="*/ 173085 h 1544685"/>
                  <a:gd name="connsiteX4" fmla="*/ 716280 w 1082040"/>
                  <a:gd name="connsiteY4" fmla="*/ 295005 h 1544685"/>
                  <a:gd name="connsiteX5" fmla="*/ 701040 w 1082040"/>
                  <a:gd name="connsiteY5" fmla="*/ 340725 h 1544685"/>
                  <a:gd name="connsiteX6" fmla="*/ 685800 w 1082040"/>
                  <a:gd name="connsiteY6" fmla="*/ 462645 h 1544685"/>
                  <a:gd name="connsiteX7" fmla="*/ 670560 w 1082040"/>
                  <a:gd name="connsiteY7" fmla="*/ 554085 h 1544685"/>
                  <a:gd name="connsiteX8" fmla="*/ 685800 w 1082040"/>
                  <a:gd name="connsiteY8" fmla="*/ 919845 h 1544685"/>
                  <a:gd name="connsiteX9" fmla="*/ 731520 w 1082040"/>
                  <a:gd name="connsiteY9" fmla="*/ 1011285 h 1544685"/>
                  <a:gd name="connsiteX10" fmla="*/ 746760 w 1082040"/>
                  <a:gd name="connsiteY10" fmla="*/ 1057005 h 1544685"/>
                  <a:gd name="connsiteX11" fmla="*/ 716280 w 1082040"/>
                  <a:gd name="connsiteY11" fmla="*/ 1224645 h 1544685"/>
                  <a:gd name="connsiteX12" fmla="*/ 685800 w 1082040"/>
                  <a:gd name="connsiteY12" fmla="*/ 1270365 h 1544685"/>
                  <a:gd name="connsiteX13" fmla="*/ 655320 w 1082040"/>
                  <a:gd name="connsiteY13" fmla="*/ 1361805 h 1544685"/>
                  <a:gd name="connsiteX14" fmla="*/ 594360 w 1082040"/>
                  <a:gd name="connsiteY14" fmla="*/ 1392285 h 1544685"/>
                  <a:gd name="connsiteX15" fmla="*/ 457200 w 1082040"/>
                  <a:gd name="connsiteY15" fmla="*/ 1468485 h 1544685"/>
                  <a:gd name="connsiteX16" fmla="*/ 411480 w 1082040"/>
                  <a:gd name="connsiteY16" fmla="*/ 1514205 h 1544685"/>
                  <a:gd name="connsiteX17" fmla="*/ 320040 w 1082040"/>
                  <a:gd name="connsiteY17" fmla="*/ 1544685 h 1544685"/>
                  <a:gd name="connsiteX18" fmla="*/ 243840 w 1082040"/>
                  <a:gd name="connsiteY18" fmla="*/ 1529445 h 1544685"/>
                  <a:gd name="connsiteX19" fmla="*/ 121920 w 1082040"/>
                  <a:gd name="connsiteY19" fmla="*/ 1453245 h 1544685"/>
                  <a:gd name="connsiteX20" fmla="*/ 76200 w 1082040"/>
                  <a:gd name="connsiteY20" fmla="*/ 1407525 h 1544685"/>
                  <a:gd name="connsiteX21" fmla="*/ 45720 w 1082040"/>
                  <a:gd name="connsiteY21" fmla="*/ 1316085 h 1544685"/>
                  <a:gd name="connsiteX22" fmla="*/ 30480 w 1082040"/>
                  <a:gd name="connsiteY22" fmla="*/ 1270365 h 1544685"/>
                  <a:gd name="connsiteX23" fmla="*/ 15240 w 1082040"/>
                  <a:gd name="connsiteY23" fmla="*/ 1224645 h 1544685"/>
                  <a:gd name="connsiteX24" fmla="*/ 0 w 1082040"/>
                  <a:gd name="connsiteY24" fmla="*/ 1148445 h 1544685"/>
                  <a:gd name="connsiteX25" fmla="*/ 15240 w 1082040"/>
                  <a:gd name="connsiteY25" fmla="*/ 355965 h 1544685"/>
                  <a:gd name="connsiteX26" fmla="*/ 60960 w 1082040"/>
                  <a:gd name="connsiteY26" fmla="*/ 188325 h 1544685"/>
                  <a:gd name="connsiteX27" fmla="*/ 106680 w 1082040"/>
                  <a:gd name="connsiteY27" fmla="*/ 127365 h 1544685"/>
                  <a:gd name="connsiteX28" fmla="*/ 213360 w 1082040"/>
                  <a:gd name="connsiteY28" fmla="*/ 96885 h 1544685"/>
                  <a:gd name="connsiteX29" fmla="*/ 304800 w 1082040"/>
                  <a:gd name="connsiteY29" fmla="*/ 66405 h 1544685"/>
                  <a:gd name="connsiteX30" fmla="*/ 533400 w 1082040"/>
                  <a:gd name="connsiteY30" fmla="*/ 35925 h 1544685"/>
                  <a:gd name="connsiteX31" fmla="*/ 1005840 w 1082040"/>
                  <a:gd name="connsiteY31" fmla="*/ 35925 h 1544685"/>
                  <a:gd name="connsiteX32" fmla="*/ 1051560 w 1082040"/>
                  <a:gd name="connsiteY32" fmla="*/ 66405 h 1544685"/>
                  <a:gd name="connsiteX33" fmla="*/ 1082040 w 1082040"/>
                  <a:gd name="connsiteY33" fmla="*/ 112125 h 154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2040" h="1544685">
                    <a:moveTo>
                      <a:pt x="1082040" y="112125"/>
                    </a:moveTo>
                    <a:cubicBezTo>
                      <a:pt x="1046480" y="117205"/>
                      <a:pt x="1010209" y="118653"/>
                      <a:pt x="975360" y="127365"/>
                    </a:cubicBezTo>
                    <a:cubicBezTo>
                      <a:pt x="948820" y="134000"/>
                      <a:pt x="926048" y="152803"/>
                      <a:pt x="899160" y="157845"/>
                    </a:cubicBezTo>
                    <a:cubicBezTo>
                      <a:pt x="844011" y="168186"/>
                      <a:pt x="787400" y="168005"/>
                      <a:pt x="731520" y="173085"/>
                    </a:cubicBezTo>
                    <a:cubicBezTo>
                      <a:pt x="726440" y="213725"/>
                      <a:pt x="723606" y="254709"/>
                      <a:pt x="716280" y="295005"/>
                    </a:cubicBezTo>
                    <a:cubicBezTo>
                      <a:pt x="713406" y="310810"/>
                      <a:pt x="703914" y="324920"/>
                      <a:pt x="701040" y="340725"/>
                    </a:cubicBezTo>
                    <a:cubicBezTo>
                      <a:pt x="693714" y="381021"/>
                      <a:pt x="691592" y="422100"/>
                      <a:pt x="685800" y="462645"/>
                    </a:cubicBezTo>
                    <a:cubicBezTo>
                      <a:pt x="681430" y="493235"/>
                      <a:pt x="675640" y="523605"/>
                      <a:pt x="670560" y="554085"/>
                    </a:cubicBezTo>
                    <a:cubicBezTo>
                      <a:pt x="675640" y="676005"/>
                      <a:pt x="676786" y="798153"/>
                      <a:pt x="685800" y="919845"/>
                    </a:cubicBezTo>
                    <a:cubicBezTo>
                      <a:pt x="689131" y="964813"/>
                      <a:pt x="712311" y="972868"/>
                      <a:pt x="731520" y="1011285"/>
                    </a:cubicBezTo>
                    <a:cubicBezTo>
                      <a:pt x="738704" y="1025653"/>
                      <a:pt x="741680" y="1041765"/>
                      <a:pt x="746760" y="1057005"/>
                    </a:cubicBezTo>
                    <a:cubicBezTo>
                      <a:pt x="745048" y="1067276"/>
                      <a:pt x="722670" y="1207605"/>
                      <a:pt x="716280" y="1224645"/>
                    </a:cubicBezTo>
                    <a:cubicBezTo>
                      <a:pt x="709849" y="1241795"/>
                      <a:pt x="693239" y="1253627"/>
                      <a:pt x="685800" y="1270365"/>
                    </a:cubicBezTo>
                    <a:cubicBezTo>
                      <a:pt x="672751" y="1299725"/>
                      <a:pt x="684057" y="1347437"/>
                      <a:pt x="655320" y="1361805"/>
                    </a:cubicBezTo>
                    <a:cubicBezTo>
                      <a:pt x="635000" y="1371965"/>
                      <a:pt x="613841" y="1380596"/>
                      <a:pt x="594360" y="1392285"/>
                    </a:cubicBezTo>
                    <a:cubicBezTo>
                      <a:pt x="463352" y="1470890"/>
                      <a:pt x="549163" y="1437831"/>
                      <a:pt x="457200" y="1468485"/>
                    </a:cubicBezTo>
                    <a:cubicBezTo>
                      <a:pt x="441960" y="1483725"/>
                      <a:pt x="430320" y="1503738"/>
                      <a:pt x="411480" y="1514205"/>
                    </a:cubicBezTo>
                    <a:cubicBezTo>
                      <a:pt x="383394" y="1529808"/>
                      <a:pt x="320040" y="1544685"/>
                      <a:pt x="320040" y="1544685"/>
                    </a:cubicBezTo>
                    <a:cubicBezTo>
                      <a:pt x="294640" y="1539605"/>
                      <a:pt x="266483" y="1542025"/>
                      <a:pt x="243840" y="1529445"/>
                    </a:cubicBezTo>
                    <a:cubicBezTo>
                      <a:pt x="57858" y="1426121"/>
                      <a:pt x="291089" y="1495537"/>
                      <a:pt x="121920" y="1453245"/>
                    </a:cubicBezTo>
                    <a:cubicBezTo>
                      <a:pt x="106680" y="1438005"/>
                      <a:pt x="86667" y="1426365"/>
                      <a:pt x="76200" y="1407525"/>
                    </a:cubicBezTo>
                    <a:cubicBezTo>
                      <a:pt x="60597" y="1379439"/>
                      <a:pt x="55880" y="1346565"/>
                      <a:pt x="45720" y="1316085"/>
                    </a:cubicBezTo>
                    <a:lnTo>
                      <a:pt x="30480" y="1270365"/>
                    </a:lnTo>
                    <a:cubicBezTo>
                      <a:pt x="25400" y="1255125"/>
                      <a:pt x="18390" y="1240397"/>
                      <a:pt x="15240" y="1224645"/>
                    </a:cubicBezTo>
                    <a:lnTo>
                      <a:pt x="0" y="1148445"/>
                    </a:lnTo>
                    <a:cubicBezTo>
                      <a:pt x="5080" y="884285"/>
                      <a:pt x="6438" y="620027"/>
                      <a:pt x="15240" y="355965"/>
                    </a:cubicBezTo>
                    <a:cubicBezTo>
                      <a:pt x="18865" y="247207"/>
                      <a:pt x="13972" y="254108"/>
                      <a:pt x="60960" y="188325"/>
                    </a:cubicBezTo>
                    <a:cubicBezTo>
                      <a:pt x="75723" y="167656"/>
                      <a:pt x="87167" y="143626"/>
                      <a:pt x="106680" y="127365"/>
                    </a:cubicBezTo>
                    <a:cubicBezTo>
                      <a:pt x="116283" y="119362"/>
                      <a:pt x="209814" y="97949"/>
                      <a:pt x="213360" y="96885"/>
                    </a:cubicBezTo>
                    <a:cubicBezTo>
                      <a:pt x="244134" y="87653"/>
                      <a:pt x="273108" y="71687"/>
                      <a:pt x="304800" y="66405"/>
                    </a:cubicBezTo>
                    <a:cubicBezTo>
                      <a:pt x="441615" y="43602"/>
                      <a:pt x="365529" y="54577"/>
                      <a:pt x="533400" y="35925"/>
                    </a:cubicBezTo>
                    <a:cubicBezTo>
                      <a:pt x="707052" y="-21959"/>
                      <a:pt x="625924" y="-841"/>
                      <a:pt x="1005840" y="35925"/>
                    </a:cubicBezTo>
                    <a:cubicBezTo>
                      <a:pt x="1024071" y="37689"/>
                      <a:pt x="1036320" y="56245"/>
                      <a:pt x="1051560" y="66405"/>
                    </a:cubicBezTo>
                    <a:lnTo>
                      <a:pt x="1082040" y="112125"/>
                    </a:lnTo>
                    <a:close/>
                  </a:path>
                </a:pathLst>
              </a:custGeom>
              <a:gradFill>
                <a:gsLst>
                  <a:gs pos="100000">
                    <a:srgbClr val="FF0000"/>
                  </a:gs>
                  <a:gs pos="23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28"/>
              <p:cNvSpPr/>
              <p:nvPr/>
            </p:nvSpPr>
            <p:spPr>
              <a:xfrm rot="10534851">
                <a:off x="1959885" y="3905244"/>
                <a:ext cx="1057587" cy="2251364"/>
              </a:xfrm>
              <a:custGeom>
                <a:avLst/>
                <a:gdLst>
                  <a:gd name="connsiteX0" fmla="*/ 1082040 w 1082040"/>
                  <a:gd name="connsiteY0" fmla="*/ 112125 h 1544685"/>
                  <a:gd name="connsiteX1" fmla="*/ 975360 w 1082040"/>
                  <a:gd name="connsiteY1" fmla="*/ 127365 h 1544685"/>
                  <a:gd name="connsiteX2" fmla="*/ 899160 w 1082040"/>
                  <a:gd name="connsiteY2" fmla="*/ 157845 h 1544685"/>
                  <a:gd name="connsiteX3" fmla="*/ 731520 w 1082040"/>
                  <a:gd name="connsiteY3" fmla="*/ 173085 h 1544685"/>
                  <a:gd name="connsiteX4" fmla="*/ 716280 w 1082040"/>
                  <a:gd name="connsiteY4" fmla="*/ 295005 h 1544685"/>
                  <a:gd name="connsiteX5" fmla="*/ 701040 w 1082040"/>
                  <a:gd name="connsiteY5" fmla="*/ 340725 h 1544685"/>
                  <a:gd name="connsiteX6" fmla="*/ 685800 w 1082040"/>
                  <a:gd name="connsiteY6" fmla="*/ 462645 h 1544685"/>
                  <a:gd name="connsiteX7" fmla="*/ 670560 w 1082040"/>
                  <a:gd name="connsiteY7" fmla="*/ 554085 h 1544685"/>
                  <a:gd name="connsiteX8" fmla="*/ 685800 w 1082040"/>
                  <a:gd name="connsiteY8" fmla="*/ 919845 h 1544685"/>
                  <a:gd name="connsiteX9" fmla="*/ 731520 w 1082040"/>
                  <a:gd name="connsiteY9" fmla="*/ 1011285 h 1544685"/>
                  <a:gd name="connsiteX10" fmla="*/ 746760 w 1082040"/>
                  <a:gd name="connsiteY10" fmla="*/ 1057005 h 1544685"/>
                  <a:gd name="connsiteX11" fmla="*/ 716280 w 1082040"/>
                  <a:gd name="connsiteY11" fmla="*/ 1224645 h 1544685"/>
                  <a:gd name="connsiteX12" fmla="*/ 685800 w 1082040"/>
                  <a:gd name="connsiteY12" fmla="*/ 1270365 h 1544685"/>
                  <a:gd name="connsiteX13" fmla="*/ 655320 w 1082040"/>
                  <a:gd name="connsiteY13" fmla="*/ 1361805 h 1544685"/>
                  <a:gd name="connsiteX14" fmla="*/ 594360 w 1082040"/>
                  <a:gd name="connsiteY14" fmla="*/ 1392285 h 1544685"/>
                  <a:gd name="connsiteX15" fmla="*/ 457200 w 1082040"/>
                  <a:gd name="connsiteY15" fmla="*/ 1468485 h 1544685"/>
                  <a:gd name="connsiteX16" fmla="*/ 411480 w 1082040"/>
                  <a:gd name="connsiteY16" fmla="*/ 1514205 h 1544685"/>
                  <a:gd name="connsiteX17" fmla="*/ 320040 w 1082040"/>
                  <a:gd name="connsiteY17" fmla="*/ 1544685 h 1544685"/>
                  <a:gd name="connsiteX18" fmla="*/ 243840 w 1082040"/>
                  <a:gd name="connsiteY18" fmla="*/ 1529445 h 1544685"/>
                  <a:gd name="connsiteX19" fmla="*/ 121920 w 1082040"/>
                  <a:gd name="connsiteY19" fmla="*/ 1453245 h 1544685"/>
                  <a:gd name="connsiteX20" fmla="*/ 76200 w 1082040"/>
                  <a:gd name="connsiteY20" fmla="*/ 1407525 h 1544685"/>
                  <a:gd name="connsiteX21" fmla="*/ 45720 w 1082040"/>
                  <a:gd name="connsiteY21" fmla="*/ 1316085 h 1544685"/>
                  <a:gd name="connsiteX22" fmla="*/ 30480 w 1082040"/>
                  <a:gd name="connsiteY22" fmla="*/ 1270365 h 1544685"/>
                  <a:gd name="connsiteX23" fmla="*/ 15240 w 1082040"/>
                  <a:gd name="connsiteY23" fmla="*/ 1224645 h 1544685"/>
                  <a:gd name="connsiteX24" fmla="*/ 0 w 1082040"/>
                  <a:gd name="connsiteY24" fmla="*/ 1148445 h 1544685"/>
                  <a:gd name="connsiteX25" fmla="*/ 15240 w 1082040"/>
                  <a:gd name="connsiteY25" fmla="*/ 355965 h 1544685"/>
                  <a:gd name="connsiteX26" fmla="*/ 60960 w 1082040"/>
                  <a:gd name="connsiteY26" fmla="*/ 188325 h 1544685"/>
                  <a:gd name="connsiteX27" fmla="*/ 106680 w 1082040"/>
                  <a:gd name="connsiteY27" fmla="*/ 127365 h 1544685"/>
                  <a:gd name="connsiteX28" fmla="*/ 213360 w 1082040"/>
                  <a:gd name="connsiteY28" fmla="*/ 96885 h 1544685"/>
                  <a:gd name="connsiteX29" fmla="*/ 304800 w 1082040"/>
                  <a:gd name="connsiteY29" fmla="*/ 66405 h 1544685"/>
                  <a:gd name="connsiteX30" fmla="*/ 533400 w 1082040"/>
                  <a:gd name="connsiteY30" fmla="*/ 35925 h 1544685"/>
                  <a:gd name="connsiteX31" fmla="*/ 1005840 w 1082040"/>
                  <a:gd name="connsiteY31" fmla="*/ 35925 h 1544685"/>
                  <a:gd name="connsiteX32" fmla="*/ 1051560 w 1082040"/>
                  <a:gd name="connsiteY32" fmla="*/ 66405 h 1544685"/>
                  <a:gd name="connsiteX33" fmla="*/ 1082040 w 1082040"/>
                  <a:gd name="connsiteY33" fmla="*/ 112125 h 154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082040" h="1544685">
                    <a:moveTo>
                      <a:pt x="1082040" y="112125"/>
                    </a:moveTo>
                    <a:cubicBezTo>
                      <a:pt x="1046480" y="117205"/>
                      <a:pt x="1010209" y="118653"/>
                      <a:pt x="975360" y="127365"/>
                    </a:cubicBezTo>
                    <a:cubicBezTo>
                      <a:pt x="948820" y="134000"/>
                      <a:pt x="926048" y="152803"/>
                      <a:pt x="899160" y="157845"/>
                    </a:cubicBezTo>
                    <a:cubicBezTo>
                      <a:pt x="844011" y="168186"/>
                      <a:pt x="787400" y="168005"/>
                      <a:pt x="731520" y="173085"/>
                    </a:cubicBezTo>
                    <a:cubicBezTo>
                      <a:pt x="726440" y="213725"/>
                      <a:pt x="723606" y="254709"/>
                      <a:pt x="716280" y="295005"/>
                    </a:cubicBezTo>
                    <a:cubicBezTo>
                      <a:pt x="713406" y="310810"/>
                      <a:pt x="703914" y="324920"/>
                      <a:pt x="701040" y="340725"/>
                    </a:cubicBezTo>
                    <a:cubicBezTo>
                      <a:pt x="693714" y="381021"/>
                      <a:pt x="691592" y="422100"/>
                      <a:pt x="685800" y="462645"/>
                    </a:cubicBezTo>
                    <a:cubicBezTo>
                      <a:pt x="681430" y="493235"/>
                      <a:pt x="675640" y="523605"/>
                      <a:pt x="670560" y="554085"/>
                    </a:cubicBezTo>
                    <a:cubicBezTo>
                      <a:pt x="675640" y="676005"/>
                      <a:pt x="676786" y="798153"/>
                      <a:pt x="685800" y="919845"/>
                    </a:cubicBezTo>
                    <a:cubicBezTo>
                      <a:pt x="689131" y="964813"/>
                      <a:pt x="712311" y="972868"/>
                      <a:pt x="731520" y="1011285"/>
                    </a:cubicBezTo>
                    <a:cubicBezTo>
                      <a:pt x="738704" y="1025653"/>
                      <a:pt x="741680" y="1041765"/>
                      <a:pt x="746760" y="1057005"/>
                    </a:cubicBezTo>
                    <a:cubicBezTo>
                      <a:pt x="745048" y="1067276"/>
                      <a:pt x="722670" y="1207605"/>
                      <a:pt x="716280" y="1224645"/>
                    </a:cubicBezTo>
                    <a:cubicBezTo>
                      <a:pt x="709849" y="1241795"/>
                      <a:pt x="693239" y="1253627"/>
                      <a:pt x="685800" y="1270365"/>
                    </a:cubicBezTo>
                    <a:cubicBezTo>
                      <a:pt x="672751" y="1299725"/>
                      <a:pt x="684057" y="1347437"/>
                      <a:pt x="655320" y="1361805"/>
                    </a:cubicBezTo>
                    <a:cubicBezTo>
                      <a:pt x="635000" y="1371965"/>
                      <a:pt x="613841" y="1380596"/>
                      <a:pt x="594360" y="1392285"/>
                    </a:cubicBezTo>
                    <a:cubicBezTo>
                      <a:pt x="463352" y="1470890"/>
                      <a:pt x="549163" y="1437831"/>
                      <a:pt x="457200" y="1468485"/>
                    </a:cubicBezTo>
                    <a:cubicBezTo>
                      <a:pt x="441960" y="1483725"/>
                      <a:pt x="430320" y="1503738"/>
                      <a:pt x="411480" y="1514205"/>
                    </a:cubicBezTo>
                    <a:cubicBezTo>
                      <a:pt x="383394" y="1529808"/>
                      <a:pt x="320040" y="1544685"/>
                      <a:pt x="320040" y="1544685"/>
                    </a:cubicBezTo>
                    <a:cubicBezTo>
                      <a:pt x="294640" y="1539605"/>
                      <a:pt x="266483" y="1542025"/>
                      <a:pt x="243840" y="1529445"/>
                    </a:cubicBezTo>
                    <a:cubicBezTo>
                      <a:pt x="57858" y="1426121"/>
                      <a:pt x="291089" y="1495537"/>
                      <a:pt x="121920" y="1453245"/>
                    </a:cubicBezTo>
                    <a:cubicBezTo>
                      <a:pt x="106680" y="1438005"/>
                      <a:pt x="86667" y="1426365"/>
                      <a:pt x="76200" y="1407525"/>
                    </a:cubicBezTo>
                    <a:cubicBezTo>
                      <a:pt x="60597" y="1379439"/>
                      <a:pt x="55880" y="1346565"/>
                      <a:pt x="45720" y="1316085"/>
                    </a:cubicBezTo>
                    <a:lnTo>
                      <a:pt x="30480" y="1270365"/>
                    </a:lnTo>
                    <a:cubicBezTo>
                      <a:pt x="25400" y="1255125"/>
                      <a:pt x="18390" y="1240397"/>
                      <a:pt x="15240" y="1224645"/>
                    </a:cubicBezTo>
                    <a:lnTo>
                      <a:pt x="0" y="1148445"/>
                    </a:lnTo>
                    <a:cubicBezTo>
                      <a:pt x="5080" y="884285"/>
                      <a:pt x="6438" y="620027"/>
                      <a:pt x="15240" y="355965"/>
                    </a:cubicBezTo>
                    <a:cubicBezTo>
                      <a:pt x="18865" y="247207"/>
                      <a:pt x="13972" y="254108"/>
                      <a:pt x="60960" y="188325"/>
                    </a:cubicBezTo>
                    <a:cubicBezTo>
                      <a:pt x="75723" y="167656"/>
                      <a:pt x="87167" y="143626"/>
                      <a:pt x="106680" y="127365"/>
                    </a:cubicBezTo>
                    <a:cubicBezTo>
                      <a:pt x="116283" y="119362"/>
                      <a:pt x="209814" y="97949"/>
                      <a:pt x="213360" y="96885"/>
                    </a:cubicBezTo>
                    <a:cubicBezTo>
                      <a:pt x="244134" y="87653"/>
                      <a:pt x="273108" y="71687"/>
                      <a:pt x="304800" y="66405"/>
                    </a:cubicBezTo>
                    <a:cubicBezTo>
                      <a:pt x="441615" y="43602"/>
                      <a:pt x="365529" y="54577"/>
                      <a:pt x="533400" y="35925"/>
                    </a:cubicBezTo>
                    <a:cubicBezTo>
                      <a:pt x="707052" y="-21959"/>
                      <a:pt x="625924" y="-841"/>
                      <a:pt x="1005840" y="35925"/>
                    </a:cubicBezTo>
                    <a:cubicBezTo>
                      <a:pt x="1024071" y="37689"/>
                      <a:pt x="1036320" y="56245"/>
                      <a:pt x="1051560" y="66405"/>
                    </a:cubicBezTo>
                    <a:lnTo>
                      <a:pt x="1082040" y="112125"/>
                    </a:lnTo>
                    <a:close/>
                  </a:path>
                </a:pathLst>
              </a:custGeom>
              <a:gradFill>
                <a:gsLst>
                  <a:gs pos="62000">
                    <a:srgbClr val="FF0000"/>
                  </a:gs>
                  <a:gs pos="85000">
                    <a:schemeClr val="accent1">
                      <a:lumMod val="45000"/>
                      <a:lumOff val="55000"/>
                    </a:schemeClr>
                  </a:gs>
                  <a:gs pos="92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al 29"/>
              <p:cNvSpPr/>
              <p:nvPr/>
            </p:nvSpPr>
            <p:spPr>
              <a:xfrm>
                <a:off x="591458" y="3815166"/>
                <a:ext cx="2320776" cy="233872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Oval 30"/>
              <p:cNvSpPr/>
              <p:nvPr/>
            </p:nvSpPr>
            <p:spPr>
              <a:xfrm>
                <a:off x="175626" y="6065949"/>
                <a:ext cx="268121" cy="23366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2" name="Straight Connector 31"/>
              <p:cNvCxnSpPr/>
              <p:nvPr/>
            </p:nvCxnSpPr>
            <p:spPr>
              <a:xfrm>
                <a:off x="2439625" y="4060560"/>
                <a:ext cx="314013" cy="168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21574" y="4082935"/>
                <a:ext cx="110114" cy="24992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2343453" y="3350481"/>
                <a:ext cx="578887" cy="36752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Oval 34"/>
              <p:cNvSpPr/>
              <p:nvPr/>
            </p:nvSpPr>
            <p:spPr>
              <a:xfrm>
                <a:off x="1841825" y="3340351"/>
                <a:ext cx="578887" cy="36752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al 35"/>
              <p:cNvSpPr/>
              <p:nvPr/>
            </p:nvSpPr>
            <p:spPr>
              <a:xfrm>
                <a:off x="1317995" y="3330221"/>
                <a:ext cx="578887" cy="36752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Oval 36"/>
              <p:cNvSpPr/>
              <p:nvPr/>
            </p:nvSpPr>
            <p:spPr>
              <a:xfrm>
                <a:off x="882829" y="3327287"/>
                <a:ext cx="578887" cy="36752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Oval 37"/>
              <p:cNvSpPr/>
              <p:nvPr/>
            </p:nvSpPr>
            <p:spPr>
              <a:xfrm>
                <a:off x="436044" y="3327287"/>
                <a:ext cx="578887" cy="36752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Oval 38"/>
              <p:cNvSpPr/>
              <p:nvPr/>
            </p:nvSpPr>
            <p:spPr>
              <a:xfrm>
                <a:off x="67058" y="3314760"/>
                <a:ext cx="578887" cy="36752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Oval 39"/>
              <p:cNvSpPr/>
              <p:nvPr/>
            </p:nvSpPr>
            <p:spPr>
              <a:xfrm>
                <a:off x="2617654" y="3314760"/>
                <a:ext cx="578887" cy="36752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5" name="TextBox 40"/>
            <p:cNvSpPr txBox="1"/>
            <p:nvPr/>
          </p:nvSpPr>
          <p:spPr>
            <a:xfrm>
              <a:off x="2598793" y="717957"/>
              <a:ext cx="2460001" cy="5193607"/>
            </a:xfrm>
            <a:prstGeom prst="rect">
              <a:avLst/>
            </a:prstGeom>
            <a:noFill/>
          </p:spPr>
          <p:txBody>
            <a:bodyPr wrap="square" rtlCol="0">
              <a:noAutofit/>
            </a:bodyPr>
            <a:lstStyle/>
            <a:p>
              <a:pPr marL="0" marR="0">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Think of a pot of water on your stove, that has ice floating on the top – with gentle heat (upper figure), the water would slowly warm up without much large scale movement of water – the black dot on the bottom would experience increasing temperature. With increasing heat, and more energy into the system (lower figure), hot water could rise up on one side and cold water would sink on the other side in a cycle – from buoyancy and changes in density, much like a hot air balloon. Now, in this case, the black dot would see hot and cold and larger variations in temperature before the temperature simply started to rise and all the cold water on top had heated up.</a:t>
              </a:r>
              <a:endParaRPr lang="en-US" sz="12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rot="10800000">
              <a:off x="1" y="300902"/>
              <a:ext cx="2206841" cy="2318312"/>
            </a:xfrm>
            <a:prstGeom prst="rect">
              <a:avLst/>
            </a:prstGeom>
            <a:gradFill>
              <a:gsLst>
                <a:gs pos="0">
                  <a:srgbClr val="FF0000"/>
                </a:gs>
                <a:gs pos="5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102294" y="2436006"/>
              <a:ext cx="189539" cy="18320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Freeform 7"/>
            <p:cNvSpPr/>
            <p:nvPr/>
          </p:nvSpPr>
          <p:spPr>
            <a:xfrm>
              <a:off x="990271" y="2622677"/>
              <a:ext cx="274561" cy="491532"/>
            </a:xfrm>
            <a:custGeom>
              <a:avLst/>
              <a:gdLst>
                <a:gd name="connsiteX0" fmla="*/ 152400 w 397372"/>
                <a:gd name="connsiteY0" fmla="*/ 640080 h 649883"/>
                <a:gd name="connsiteX1" fmla="*/ 60960 w 397372"/>
                <a:gd name="connsiteY1" fmla="*/ 518160 h 649883"/>
                <a:gd name="connsiteX2" fmla="*/ 0 w 397372"/>
                <a:gd name="connsiteY2" fmla="*/ 396240 h 649883"/>
                <a:gd name="connsiteX3" fmla="*/ 15240 w 397372"/>
                <a:gd name="connsiteY3" fmla="*/ 274320 h 649883"/>
                <a:gd name="connsiteX4" fmla="*/ 60960 w 397372"/>
                <a:gd name="connsiteY4" fmla="*/ 228600 h 649883"/>
                <a:gd name="connsiteX5" fmla="*/ 106680 w 397372"/>
                <a:gd name="connsiteY5" fmla="*/ 91440 h 649883"/>
                <a:gd name="connsiteX6" fmla="*/ 121920 w 397372"/>
                <a:gd name="connsiteY6" fmla="*/ 45720 h 649883"/>
                <a:gd name="connsiteX7" fmla="*/ 213360 w 397372"/>
                <a:gd name="connsiteY7" fmla="*/ 0 h 649883"/>
                <a:gd name="connsiteX8" fmla="*/ 243840 w 397372"/>
                <a:gd name="connsiteY8" fmla="*/ 91440 h 649883"/>
                <a:gd name="connsiteX9" fmla="*/ 289560 w 397372"/>
                <a:gd name="connsiteY9" fmla="*/ 106680 h 649883"/>
                <a:gd name="connsiteX10" fmla="*/ 381000 w 397372"/>
                <a:gd name="connsiteY10" fmla="*/ 152400 h 649883"/>
                <a:gd name="connsiteX11" fmla="*/ 381000 w 397372"/>
                <a:gd name="connsiteY11" fmla="*/ 426720 h 649883"/>
                <a:gd name="connsiteX12" fmla="*/ 365760 w 397372"/>
                <a:gd name="connsiteY12" fmla="*/ 472440 h 649883"/>
                <a:gd name="connsiteX13" fmla="*/ 228600 w 397372"/>
                <a:gd name="connsiteY13" fmla="*/ 563880 h 649883"/>
                <a:gd name="connsiteX14" fmla="*/ 182880 w 397372"/>
                <a:gd name="connsiteY14" fmla="*/ 594360 h 649883"/>
                <a:gd name="connsiteX15" fmla="*/ 152400 w 397372"/>
                <a:gd name="connsiteY15" fmla="*/ 640080 h 64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372" h="649883">
                  <a:moveTo>
                    <a:pt x="152400" y="640080"/>
                  </a:moveTo>
                  <a:cubicBezTo>
                    <a:pt x="132080" y="627380"/>
                    <a:pt x="81756" y="556285"/>
                    <a:pt x="60960" y="518160"/>
                  </a:cubicBezTo>
                  <a:cubicBezTo>
                    <a:pt x="39202" y="478271"/>
                    <a:pt x="0" y="396240"/>
                    <a:pt x="0" y="396240"/>
                  </a:cubicBezTo>
                  <a:cubicBezTo>
                    <a:pt x="5080" y="355600"/>
                    <a:pt x="1243" y="312810"/>
                    <a:pt x="15240" y="274320"/>
                  </a:cubicBezTo>
                  <a:cubicBezTo>
                    <a:pt x="22605" y="254065"/>
                    <a:pt x="50493" y="247440"/>
                    <a:pt x="60960" y="228600"/>
                  </a:cubicBezTo>
                  <a:lnTo>
                    <a:pt x="106680" y="91440"/>
                  </a:lnTo>
                  <a:cubicBezTo>
                    <a:pt x="111760" y="76200"/>
                    <a:pt x="108554" y="54631"/>
                    <a:pt x="121920" y="45720"/>
                  </a:cubicBezTo>
                  <a:cubicBezTo>
                    <a:pt x="181006" y="6329"/>
                    <a:pt x="150264" y="21032"/>
                    <a:pt x="213360" y="0"/>
                  </a:cubicBezTo>
                  <a:cubicBezTo>
                    <a:pt x="223520" y="30480"/>
                    <a:pt x="213360" y="81280"/>
                    <a:pt x="243840" y="91440"/>
                  </a:cubicBezTo>
                  <a:cubicBezTo>
                    <a:pt x="259080" y="96520"/>
                    <a:pt x="275192" y="99496"/>
                    <a:pt x="289560" y="106680"/>
                  </a:cubicBezTo>
                  <a:cubicBezTo>
                    <a:pt x="407733" y="165766"/>
                    <a:pt x="266082" y="114094"/>
                    <a:pt x="381000" y="152400"/>
                  </a:cubicBezTo>
                  <a:cubicBezTo>
                    <a:pt x="400793" y="290950"/>
                    <a:pt x="404776" y="260291"/>
                    <a:pt x="381000" y="426720"/>
                  </a:cubicBezTo>
                  <a:cubicBezTo>
                    <a:pt x="378728" y="442623"/>
                    <a:pt x="377119" y="461081"/>
                    <a:pt x="365760" y="472440"/>
                  </a:cubicBezTo>
                  <a:lnTo>
                    <a:pt x="228600" y="563880"/>
                  </a:lnTo>
                  <a:lnTo>
                    <a:pt x="182880" y="594360"/>
                  </a:lnTo>
                  <a:cubicBezTo>
                    <a:pt x="165176" y="665177"/>
                    <a:pt x="172720" y="652780"/>
                    <a:pt x="152400" y="64008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Box 9"/>
            <p:cNvSpPr txBox="1"/>
            <p:nvPr/>
          </p:nvSpPr>
          <p:spPr>
            <a:xfrm>
              <a:off x="1292786" y="2684723"/>
              <a:ext cx="863602" cy="395385"/>
            </a:xfrm>
            <a:prstGeom prst="rect">
              <a:avLst/>
            </a:prstGeom>
            <a:noFill/>
          </p:spPr>
          <p:txBody>
            <a:bodyPr wrap="square" rtlCol="0">
              <a:no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HEAT</a:t>
              </a:r>
              <a:endParaRPr lang="en-US" sz="1200">
                <a:effectLst/>
                <a:latin typeface="Times New Roman" panose="02020603050405020304" pitchFamily="18" charset="0"/>
                <a:ea typeface="Times New Roman" panose="02020603050405020304" pitchFamily="18" charset="0"/>
              </a:endParaRPr>
            </a:p>
          </p:txBody>
        </p:sp>
        <p:sp>
          <p:nvSpPr>
            <p:cNvPr id="10" name="Freeform 9"/>
            <p:cNvSpPr/>
            <p:nvPr/>
          </p:nvSpPr>
          <p:spPr>
            <a:xfrm>
              <a:off x="1061317" y="2824407"/>
              <a:ext cx="132469" cy="288623"/>
            </a:xfrm>
            <a:custGeom>
              <a:avLst/>
              <a:gdLst>
                <a:gd name="connsiteX0" fmla="*/ 152400 w 397372"/>
                <a:gd name="connsiteY0" fmla="*/ 640080 h 649883"/>
                <a:gd name="connsiteX1" fmla="*/ 60960 w 397372"/>
                <a:gd name="connsiteY1" fmla="*/ 518160 h 649883"/>
                <a:gd name="connsiteX2" fmla="*/ 0 w 397372"/>
                <a:gd name="connsiteY2" fmla="*/ 396240 h 649883"/>
                <a:gd name="connsiteX3" fmla="*/ 15240 w 397372"/>
                <a:gd name="connsiteY3" fmla="*/ 274320 h 649883"/>
                <a:gd name="connsiteX4" fmla="*/ 60960 w 397372"/>
                <a:gd name="connsiteY4" fmla="*/ 228600 h 649883"/>
                <a:gd name="connsiteX5" fmla="*/ 106680 w 397372"/>
                <a:gd name="connsiteY5" fmla="*/ 91440 h 649883"/>
                <a:gd name="connsiteX6" fmla="*/ 121920 w 397372"/>
                <a:gd name="connsiteY6" fmla="*/ 45720 h 649883"/>
                <a:gd name="connsiteX7" fmla="*/ 213360 w 397372"/>
                <a:gd name="connsiteY7" fmla="*/ 0 h 649883"/>
                <a:gd name="connsiteX8" fmla="*/ 243840 w 397372"/>
                <a:gd name="connsiteY8" fmla="*/ 91440 h 649883"/>
                <a:gd name="connsiteX9" fmla="*/ 289560 w 397372"/>
                <a:gd name="connsiteY9" fmla="*/ 106680 h 649883"/>
                <a:gd name="connsiteX10" fmla="*/ 381000 w 397372"/>
                <a:gd name="connsiteY10" fmla="*/ 152400 h 649883"/>
                <a:gd name="connsiteX11" fmla="*/ 381000 w 397372"/>
                <a:gd name="connsiteY11" fmla="*/ 426720 h 649883"/>
                <a:gd name="connsiteX12" fmla="*/ 365760 w 397372"/>
                <a:gd name="connsiteY12" fmla="*/ 472440 h 649883"/>
                <a:gd name="connsiteX13" fmla="*/ 228600 w 397372"/>
                <a:gd name="connsiteY13" fmla="*/ 563880 h 649883"/>
                <a:gd name="connsiteX14" fmla="*/ 182880 w 397372"/>
                <a:gd name="connsiteY14" fmla="*/ 594360 h 649883"/>
                <a:gd name="connsiteX15" fmla="*/ 152400 w 397372"/>
                <a:gd name="connsiteY15" fmla="*/ 640080 h 64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7372" h="649883">
                  <a:moveTo>
                    <a:pt x="152400" y="640080"/>
                  </a:moveTo>
                  <a:cubicBezTo>
                    <a:pt x="132080" y="627380"/>
                    <a:pt x="81756" y="556285"/>
                    <a:pt x="60960" y="518160"/>
                  </a:cubicBezTo>
                  <a:cubicBezTo>
                    <a:pt x="39202" y="478271"/>
                    <a:pt x="0" y="396240"/>
                    <a:pt x="0" y="396240"/>
                  </a:cubicBezTo>
                  <a:cubicBezTo>
                    <a:pt x="5080" y="355600"/>
                    <a:pt x="1243" y="312810"/>
                    <a:pt x="15240" y="274320"/>
                  </a:cubicBezTo>
                  <a:cubicBezTo>
                    <a:pt x="22605" y="254065"/>
                    <a:pt x="50493" y="247440"/>
                    <a:pt x="60960" y="228600"/>
                  </a:cubicBezTo>
                  <a:lnTo>
                    <a:pt x="106680" y="91440"/>
                  </a:lnTo>
                  <a:cubicBezTo>
                    <a:pt x="111760" y="76200"/>
                    <a:pt x="108554" y="54631"/>
                    <a:pt x="121920" y="45720"/>
                  </a:cubicBezTo>
                  <a:cubicBezTo>
                    <a:pt x="181006" y="6329"/>
                    <a:pt x="150264" y="21032"/>
                    <a:pt x="213360" y="0"/>
                  </a:cubicBezTo>
                  <a:cubicBezTo>
                    <a:pt x="223520" y="30480"/>
                    <a:pt x="213360" y="81280"/>
                    <a:pt x="243840" y="91440"/>
                  </a:cubicBezTo>
                  <a:cubicBezTo>
                    <a:pt x="259080" y="96520"/>
                    <a:pt x="275192" y="99496"/>
                    <a:pt x="289560" y="106680"/>
                  </a:cubicBezTo>
                  <a:cubicBezTo>
                    <a:pt x="407733" y="165766"/>
                    <a:pt x="266082" y="114094"/>
                    <a:pt x="381000" y="152400"/>
                  </a:cubicBezTo>
                  <a:cubicBezTo>
                    <a:pt x="400793" y="290950"/>
                    <a:pt x="404776" y="260291"/>
                    <a:pt x="381000" y="426720"/>
                  </a:cubicBezTo>
                  <a:cubicBezTo>
                    <a:pt x="378728" y="442623"/>
                    <a:pt x="377119" y="461081"/>
                    <a:pt x="365760" y="472440"/>
                  </a:cubicBezTo>
                  <a:lnTo>
                    <a:pt x="228600" y="563880"/>
                  </a:lnTo>
                  <a:lnTo>
                    <a:pt x="182880" y="594360"/>
                  </a:lnTo>
                  <a:cubicBezTo>
                    <a:pt x="165176" y="665177"/>
                    <a:pt x="172720" y="652780"/>
                    <a:pt x="152400" y="640080"/>
                  </a:cubicBez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1579981" y="293977"/>
              <a:ext cx="409225" cy="2881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1247037" y="297439"/>
              <a:ext cx="409225" cy="2881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Oval 12"/>
            <p:cNvSpPr/>
            <p:nvPr/>
          </p:nvSpPr>
          <p:spPr>
            <a:xfrm>
              <a:off x="884309" y="313024"/>
              <a:ext cx="409225" cy="2881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Oval 13"/>
            <p:cNvSpPr/>
            <p:nvPr/>
          </p:nvSpPr>
          <p:spPr>
            <a:xfrm>
              <a:off x="576683" y="310724"/>
              <a:ext cx="409225" cy="2881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Oval 14"/>
            <p:cNvSpPr/>
            <p:nvPr/>
          </p:nvSpPr>
          <p:spPr>
            <a:xfrm>
              <a:off x="260843" y="310724"/>
              <a:ext cx="409225" cy="2881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p:cNvSpPr/>
            <p:nvPr/>
          </p:nvSpPr>
          <p:spPr>
            <a:xfrm>
              <a:off x="0" y="300902"/>
              <a:ext cx="409225" cy="2881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p:cNvSpPr/>
            <p:nvPr/>
          </p:nvSpPr>
          <p:spPr>
            <a:xfrm>
              <a:off x="1803061" y="300902"/>
              <a:ext cx="409225" cy="28816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TextBox 42"/>
            <p:cNvSpPr txBox="1"/>
            <p:nvPr/>
          </p:nvSpPr>
          <p:spPr>
            <a:xfrm>
              <a:off x="1864718" y="0"/>
              <a:ext cx="768710" cy="395386"/>
            </a:xfrm>
            <a:prstGeom prst="rect">
              <a:avLst/>
            </a:prstGeom>
            <a:noFill/>
          </p:spPr>
          <p:txBody>
            <a:bodyPr wrap="square" rtlCol="0">
              <a:noAutofit/>
            </a:bodyPr>
            <a:lstStyle/>
            <a:p>
              <a:pPr marL="0" marR="0">
                <a:spcBef>
                  <a:spcPts val="0"/>
                </a:spcBef>
                <a:spcAft>
                  <a:spcPts val="0"/>
                </a:spcAft>
              </a:pP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ICE</a:t>
              </a:r>
              <a:endParaRPr lang="en-US" sz="1200">
                <a:effectLst/>
                <a:latin typeface="Times New Roman" panose="02020603050405020304" pitchFamily="18" charset="0"/>
                <a:ea typeface="Times New Roman" panose="02020603050405020304" pitchFamily="18" charset="0"/>
              </a:endParaRPr>
            </a:p>
          </p:txBody>
        </p:sp>
        <p:sp>
          <p:nvSpPr>
            <p:cNvPr id="19" name="TextBox 43"/>
            <p:cNvSpPr txBox="1"/>
            <p:nvPr/>
          </p:nvSpPr>
          <p:spPr>
            <a:xfrm>
              <a:off x="5784689" y="853798"/>
              <a:ext cx="2804440" cy="4452619"/>
            </a:xfrm>
            <a:prstGeom prst="rect">
              <a:avLst/>
            </a:prstGeom>
            <a:noFill/>
          </p:spPr>
          <p:txBody>
            <a:bodyPr wrap="square" rtlCol="0">
              <a:noAutofit/>
            </a:bodyPr>
            <a:lstStyle/>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Greenhouse gases stop the Sun’s energy from escaping the Earth-system after initial entry – essentially increase the energy being input into the system (case on the bottom). The early stages of global warming will be increased variability (hot and cold, wet and dry) of larger magnitudes… eventually we will have only heat and drought!</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kern="1200" dirty="0">
                  <a:solidFill>
                    <a:srgbClr val="000000"/>
                  </a:solidFill>
                  <a:effectLst/>
                  <a:latin typeface="Arial Black" panose="020B0A04020102020204" pitchFamily="34" charset="0"/>
                  <a:ea typeface="Times New Roman" panose="02020603050405020304" pitchFamily="18" charset="0"/>
                  <a:cs typeface="Times New Roman" panose="02020603050405020304" pitchFamily="18" charset="0"/>
                </a:rPr>
                <a:t>WE HAVE TO ADAPT</a:t>
              </a:r>
              <a:endParaRPr lang="en-US" sz="1200" dirty="0">
                <a:effectLst/>
                <a:latin typeface="Times New Roman" panose="02020603050405020304" pitchFamily="18" charset="0"/>
                <a:ea typeface="Times New Roman" panose="02020603050405020304" pitchFamily="18" charset="0"/>
              </a:endParaRPr>
            </a:p>
          </p:txBody>
        </p:sp>
      </p:grpSp>
      <p:sp>
        <p:nvSpPr>
          <p:cNvPr id="2" name="TextBox 1"/>
          <p:cNvSpPr txBox="1"/>
          <p:nvPr/>
        </p:nvSpPr>
        <p:spPr>
          <a:xfrm>
            <a:off x="0" y="44399"/>
            <a:ext cx="11925837" cy="707886"/>
          </a:xfrm>
          <a:prstGeom prst="rect">
            <a:avLst/>
          </a:prstGeom>
          <a:noFill/>
        </p:spPr>
        <p:txBody>
          <a:bodyPr wrap="square" rtlCol="0">
            <a:spAutoFit/>
          </a:bodyPr>
          <a:lstStyle/>
          <a:p>
            <a:pPr algn="ctr"/>
            <a:r>
              <a:rPr lang="en-US" sz="2000" b="1" dirty="0"/>
              <a:t>REASONS WHY WE EXPECT INCREASED VARIABILITY AND WEATHER EXTREMES AS THE EARTH WARMS – THAT IS, THE FIRST EFFECTS WILL INCLUDE SEVERE BLIZZARDS AND FLOODS NOT JUST HEAT AND DROUGHT</a:t>
            </a:r>
          </a:p>
        </p:txBody>
      </p:sp>
      <p:sp>
        <p:nvSpPr>
          <p:cNvPr id="41" name="TextBox 40">
            <a:extLst>
              <a:ext uri="{FF2B5EF4-FFF2-40B4-BE49-F238E27FC236}">
                <a16:creationId xmlns:a16="http://schemas.microsoft.com/office/drawing/2014/main" id="{D4028240-BEE9-4C57-9922-E2391A56D4F6}"/>
              </a:ext>
            </a:extLst>
          </p:cNvPr>
          <p:cNvSpPr txBox="1"/>
          <p:nvPr/>
        </p:nvSpPr>
        <p:spPr>
          <a:xfrm>
            <a:off x="3369192" y="6482029"/>
            <a:ext cx="2429383" cy="276999"/>
          </a:xfrm>
          <a:prstGeom prst="rect">
            <a:avLst/>
          </a:prstGeom>
          <a:noFill/>
        </p:spPr>
        <p:txBody>
          <a:bodyPr wrap="none" rtlCol="0">
            <a:spAutoFit/>
          </a:bodyPr>
          <a:lstStyle/>
          <a:p>
            <a:r>
              <a:rPr lang="en-US" sz="1200" dirty="0"/>
              <a:t>Figures by Gaurav Rajen, TEPA, ABCI</a:t>
            </a:r>
          </a:p>
        </p:txBody>
      </p:sp>
    </p:spTree>
    <p:extLst>
      <p:ext uri="{BB962C8B-B14F-4D97-AF65-F5344CB8AC3E}">
        <p14:creationId xmlns:p14="http://schemas.microsoft.com/office/powerpoint/2010/main" val="194103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738648" y="515155"/>
            <a:ext cx="9040969" cy="6014433"/>
          </a:xfrm>
          <a:prstGeom prst="rect">
            <a:avLst/>
          </a:prstGeom>
          <a:noFill/>
          <a:ln>
            <a:noFill/>
          </a:ln>
        </p:spPr>
      </p:pic>
    </p:spTree>
    <p:extLst>
      <p:ext uri="{BB962C8B-B14F-4D97-AF65-F5344CB8AC3E}">
        <p14:creationId xmlns:p14="http://schemas.microsoft.com/office/powerpoint/2010/main" val="280763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Increasing Wildfires </a:t>
            </a:r>
            <a:r>
              <a:rPr lang="en-US" dirty="0"/>
              <a:t>- An Example of Growing Issues of Concern</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5320379" y="2028244"/>
            <a:ext cx="6264910" cy="4089400"/>
          </a:xfrm>
          <a:prstGeom prst="rect">
            <a:avLst/>
          </a:prstGeom>
          <a:noFill/>
          <a:ln>
            <a:noFill/>
          </a:ln>
        </p:spPr>
      </p:pic>
      <p:sp>
        <p:nvSpPr>
          <p:cNvPr id="4" name="TextBox 3"/>
          <p:cNvSpPr txBox="1"/>
          <p:nvPr/>
        </p:nvSpPr>
        <p:spPr>
          <a:xfrm>
            <a:off x="218941" y="2503283"/>
            <a:ext cx="4702193" cy="2308324"/>
          </a:xfrm>
          <a:prstGeom prst="rect">
            <a:avLst/>
          </a:prstGeom>
          <a:noFill/>
        </p:spPr>
        <p:txBody>
          <a:bodyPr wrap="square" rtlCol="0">
            <a:spAutoFit/>
          </a:bodyPr>
          <a:lstStyle/>
          <a:p>
            <a:r>
              <a:rPr lang="en-US" dirty="0"/>
              <a:t>MASSIVE AND DESTRUCTIVE FIRES IN CALIFORNIA ARE OCCURRING IN WINTER (e.g.,  NOVEMBER 2018) – HISTORICALLY THE PROBABILITY OF FIRES IN WINTER HAS BEEN NEGLIGIBLE. INCREASING DROUGHT, A RETREATING SNOWPACK, AND A LATE START OF THE WET SEASON ARE CREATING SUCH WINTER FIRES, AND LENGTHENING THE FIRE SEASON.</a:t>
            </a:r>
          </a:p>
        </p:txBody>
      </p:sp>
      <p:sp>
        <p:nvSpPr>
          <p:cNvPr id="5" name="TextBox 4">
            <a:extLst>
              <a:ext uri="{FF2B5EF4-FFF2-40B4-BE49-F238E27FC236}">
                <a16:creationId xmlns:a16="http://schemas.microsoft.com/office/drawing/2014/main" id="{505D719B-B54B-4490-84A5-288D0960C61B}"/>
              </a:ext>
            </a:extLst>
          </p:cNvPr>
          <p:cNvSpPr txBox="1"/>
          <p:nvPr/>
        </p:nvSpPr>
        <p:spPr>
          <a:xfrm>
            <a:off x="6393766" y="6414868"/>
            <a:ext cx="3589509" cy="369332"/>
          </a:xfrm>
          <a:prstGeom prst="rect">
            <a:avLst/>
          </a:prstGeom>
          <a:noFill/>
        </p:spPr>
        <p:txBody>
          <a:bodyPr wrap="none" rtlCol="0">
            <a:spAutoFit/>
          </a:bodyPr>
          <a:lstStyle/>
          <a:p>
            <a:r>
              <a:rPr lang="en-US" dirty="0"/>
              <a:t>Fires in California in November 2018</a:t>
            </a:r>
          </a:p>
        </p:txBody>
      </p:sp>
    </p:spTree>
    <p:extLst>
      <p:ext uri="{BB962C8B-B14F-4D97-AF65-F5344CB8AC3E}">
        <p14:creationId xmlns:p14="http://schemas.microsoft.com/office/powerpoint/2010/main" val="30459492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11980</TotalTime>
  <Words>1396</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Calibri Light</vt:lpstr>
      <vt:lpstr>Helvetica</vt:lpstr>
      <vt:lpstr>Times New Roman</vt:lpstr>
      <vt:lpstr>Office Theme</vt:lpstr>
      <vt:lpstr>NEXT FIFTY YEARS: EFFECTS OF CLIMATE CHANGE THAT MAY IMPACT THE Augustine Band of Cahuilla Indians (ABCI)     </vt:lpstr>
      <vt:lpstr>OUTLINE OF THE PRESENTATION</vt:lpstr>
      <vt:lpstr>ABCI and Other Tribal Nations – Unique Impacts</vt:lpstr>
      <vt:lpstr>Tribes have Unique Cultural Practices and Resources Threatened by Climate Change</vt:lpstr>
      <vt:lpstr>PowerPoint Presentation</vt:lpstr>
      <vt:lpstr>PowerPoint Presentation</vt:lpstr>
      <vt:lpstr>PowerPoint Presentation</vt:lpstr>
      <vt:lpstr>PowerPoint Presentation</vt:lpstr>
      <vt:lpstr>Increasing Wildfires - An Example of Growing Issues of Concern</vt:lpstr>
      <vt:lpstr>The PDSI is a Drought Index Based on Temperatures, Precipitation and Evaporation – the Trend is for Increasing Drought, Interspersed with Wet Periods</vt:lpstr>
      <vt:lpstr>PowerPoint Presentation</vt:lpstr>
      <vt:lpstr>Globally Sea Levels are Rising – the West Coast will Likely See a Rise of 1-2 Feet in the Next Fifty Years (&gt;90% probability); this will Impact the Entire Desert Southwest Including the Coachella Valley</vt:lpstr>
      <vt:lpstr>PowerPoint Presentation</vt:lpstr>
      <vt:lpstr>Given the High Likelihood of Major Climate Change Impacts, the ABCI has Joined Data Sharing Networks and Climate Adaptation Planning Groups – e.g. the Climate Science Alliance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ADAPTATION PLAN (DRAFT)  SANTA ROSA RANCHERIA  TACHI-YOKUT TRIBE (SRR)</dc:title>
  <dc:creator>G R</dc:creator>
  <cp:lastModifiedBy>Gaurav Rajen</cp:lastModifiedBy>
  <cp:revision>53</cp:revision>
  <dcterms:created xsi:type="dcterms:W3CDTF">2019-03-24T21:08:44Z</dcterms:created>
  <dcterms:modified xsi:type="dcterms:W3CDTF">2021-06-25T17:52:41Z</dcterms:modified>
</cp:coreProperties>
</file>